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63" r:id="rId3"/>
    <p:sldId id="264" r:id="rId4"/>
    <p:sldId id="261" r:id="rId5"/>
    <p:sldId id="262" r:id="rId6"/>
    <p:sldId id="259" r:id="rId7"/>
    <p:sldId id="260" r:id="rId8"/>
  </p:sldIdLst>
  <p:sldSz cx="10058400" cy="13411200"/>
  <p:notesSz cx="6858000" cy="9144000"/>
  <p:embeddedFontLst>
    <p:embeddedFont>
      <p:font typeface="Arial Black" panose="020B0A04020102020204" pitchFamily="34" charset="0"/>
      <p:bold r:id="rId10"/>
    </p:embeddedFont>
    <p:embeddedFont>
      <p:font typeface="Arialle" panose="020B0604020202020204" charset="0"/>
      <p:regular r:id="rId11"/>
    </p:embeddedFont>
    <p:embeddedFont>
      <p:font typeface="Arialle Bold" panose="020B0604020202020204" charset="0"/>
      <p:regular r:id="rId12"/>
    </p:embeddedFont>
    <p:embeddedFont>
      <p:font typeface="Arialle Bold Italics" panose="020B0604020202020204" charset="0"/>
      <p:regular r:id="rId13"/>
    </p:embeddedFont>
    <p:embeddedFont>
      <p:font typeface="Brilliant Signature 1" panose="020B0604020202020204" charset="0"/>
      <p:regular r:id="rId14"/>
    </p:embeddedFont>
    <p:embeddedFont>
      <p:font typeface="Calibri" panose="020F0502020204030204" pitchFamily="34" charset="0"/>
      <p:regular r:id="rId15"/>
      <p:bold r:id="rId16"/>
      <p:italic r:id="rId17"/>
      <p:boldItalic r:id="rId18"/>
    </p:embeddedFont>
    <p:embeddedFont>
      <p:font typeface="Luthier" panose="020B0604020202020204" charset="0"/>
      <p:regular r:id="rId19"/>
    </p:embeddedFont>
    <p:embeddedFont>
      <p:font typeface="Luthier Bold" panose="020B0604020202020204" charset="0"/>
      <p:regular r:id="rId20"/>
    </p:embeddedFont>
    <p:embeddedFont>
      <p:font typeface="Open Sauce" panose="020B0604020202020204" charset="0"/>
      <p:regular r:id="rId21"/>
    </p:embeddedFont>
    <p:embeddedFont>
      <p:font typeface="Open Sauce Bold" panose="020B0604020202020204" charset="0"/>
      <p:regular r:id="rId22"/>
    </p:embeddedFont>
    <p:embeddedFont>
      <p:font typeface="Open Sauce Light"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7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1725" y="60"/>
      </p:cViewPr>
      <p:guideLst>
        <p:guide orient="horz" pos="2880"/>
        <p:guide pos="372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13.03.2023</a:t>
            </a:fld>
            <a:endParaRPr lang="cs-CZ"/>
          </a:p>
        </p:txBody>
      </p:sp>
      <p:sp>
        <p:nvSpPr>
          <p:cNvPr id="4" name="Slide Image Placeholder 3"/>
          <p:cNvSpPr>
            <a:spLocks noGrp="1" noRot="1" noChangeAspect="1"/>
          </p:cNvSpPr>
          <p:nvPr>
            <p:ph type="sldImg" idx="2"/>
          </p:nvPr>
        </p:nvSpPr>
        <p:spPr>
          <a:xfrm>
            <a:off x="3609975" y="512763"/>
            <a:ext cx="19240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09975" y="512763"/>
            <a:ext cx="19240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87506" y="2840567"/>
            <a:ext cx="10058400" cy="1960033"/>
          </a:xfrm>
        </p:spPr>
        <p:txBody>
          <a:bodyPr/>
          <a:lstStyle/>
          <a:p>
            <a:r>
              <a:rPr lang="en-US"/>
              <a:t>Click to edit Master title style</a:t>
            </a:r>
          </a:p>
        </p:txBody>
      </p:sp>
      <p:sp>
        <p:nvSpPr>
          <p:cNvPr id="3" name="Subtitle 2"/>
          <p:cNvSpPr>
            <a:spLocks noGrp="1"/>
          </p:cNvSpPr>
          <p:nvPr>
            <p:ph type="subTitle" idx="1"/>
          </p:nvPr>
        </p:nvSpPr>
        <p:spPr>
          <a:xfrm>
            <a:off x="1775011" y="5181600"/>
            <a:ext cx="8283389" cy="2336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9223" y="366186"/>
            <a:ext cx="2662518"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1670" y="366186"/>
            <a:ext cx="779033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4758" y="5875869"/>
            <a:ext cx="10058400" cy="181610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34758" y="3875620"/>
            <a:ext cx="10058400" cy="20002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1671" y="2133602"/>
            <a:ext cx="5226424"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5318" y="2133602"/>
            <a:ext cx="5226424"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1671" y="2046817"/>
            <a:ext cx="5228479"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91671" y="2899833"/>
            <a:ext cx="5228479"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1210" y="2046817"/>
            <a:ext cx="5230532"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11210" y="2899833"/>
            <a:ext cx="5230532"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2" y="364067"/>
            <a:ext cx="3893111" cy="154940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626535" y="364069"/>
            <a:ext cx="6615206"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1672" y="1913469"/>
            <a:ext cx="3893111"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19432" y="6400800"/>
            <a:ext cx="7100047" cy="755651"/>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19432" y="817033"/>
            <a:ext cx="7100047"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19432" y="7156451"/>
            <a:ext cx="7100047"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1670" y="366184"/>
            <a:ext cx="10650071"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1670" y="2133602"/>
            <a:ext cx="10650071"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1670" y="8475136"/>
            <a:ext cx="276113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3/13/2023</a:t>
            </a:fld>
            <a:endParaRPr lang="en-US"/>
          </a:p>
        </p:txBody>
      </p:sp>
      <p:sp>
        <p:nvSpPr>
          <p:cNvPr id="5" name="Footer Placeholder 4"/>
          <p:cNvSpPr>
            <a:spLocks noGrp="1"/>
          </p:cNvSpPr>
          <p:nvPr>
            <p:ph type="ftr" sz="quarter" idx="3"/>
          </p:nvPr>
        </p:nvSpPr>
        <p:spPr>
          <a:xfrm>
            <a:off x="4043083" y="8475136"/>
            <a:ext cx="3747247"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480611" y="8475136"/>
            <a:ext cx="276113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jit.service-now.com/sp?id=kb_category&amp;kb_category=fafb7db51b8311507241400abc4bcb74" TargetMode="External"/><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ist.njit.edu/cybersecurity/digital-learning" TargetMode="External"/><Relationship Id="rId11" Type="http://schemas.openxmlformats.org/officeDocument/2006/relationships/image" Target="../media/image4.jpeg"/><Relationship Id="rId5" Type="http://schemas.openxmlformats.org/officeDocument/2006/relationships/hyperlink" Target="http://help.njit.edu" TargetMode="External"/><Relationship Id="rId10" Type="http://schemas.openxmlformats.org/officeDocument/2006/relationships/hyperlink" Target="mailto:servicedesk@njit.edu" TargetMode="External"/><Relationship Id="rId4" Type="http://schemas.openxmlformats.org/officeDocument/2006/relationships/image" Target="../media/image2.svg"/><Relationship Id="rId9" Type="http://schemas.openxmlformats.org/officeDocument/2006/relationships/hyperlink" Target="https://njit.service-now.com/sp?id=kb_category&amp;kb_category=520c31f51b8311507241400abc4bcb14" TargetMode="External"/><Relationship Id="rId1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help.njit.edu" TargetMode="External"/><Relationship Id="rId2" Type="http://schemas.openxmlformats.org/officeDocument/2006/relationships/hyperlink" Target="https://ist.njit.edu/news-events" TargetMode="Externa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help.njit.edu"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hyperlink" Target="https://njit.service-now.com/sp?id=kb_article_view&amp;sysparm_article=KB0010453" TargetMode="External"/><Relationship Id="rId2" Type="http://schemas.openxmlformats.org/officeDocument/2006/relationships/hyperlink" Target="https://njit.service-now.com/sp?id=kb_article_view&amp;sysparm_article=KB0010451" TargetMode="Externa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help.njit.edu" TargetMode="External"/><Relationship Id="rId4" Type="http://schemas.openxmlformats.org/officeDocument/2006/relationships/hyperlink" Target="http://zoom.u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njit.service-now.com/sp?id=kb_article_view&amp;sysparm_article=KB0010222" TargetMode="External"/><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help.njit.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5"/>
          <p:cNvSpPr txBox="1"/>
          <p:nvPr/>
        </p:nvSpPr>
        <p:spPr>
          <a:xfrm>
            <a:off x="494777" y="10823098"/>
            <a:ext cx="3458054" cy="340799"/>
          </a:xfrm>
          <a:prstGeom prst="rect">
            <a:avLst/>
          </a:prstGeom>
        </p:spPr>
        <p:txBody>
          <a:bodyPr wrap="square" lIns="0" tIns="0" rIns="0" bIns="0" rtlCol="0" anchor="t">
            <a:spAutoFit/>
          </a:bodyPr>
          <a:lstStyle/>
          <a:p>
            <a:pPr>
              <a:lnSpc>
                <a:spcPts val="2940"/>
              </a:lnSpc>
            </a:pPr>
            <a:r>
              <a:rPr lang="en-US" sz="2100" dirty="0">
                <a:solidFill>
                  <a:srgbClr val="000000"/>
                </a:solidFill>
                <a:latin typeface="Open Sauce"/>
              </a:rPr>
              <a:t>Spotlight Series</a:t>
            </a:r>
          </a:p>
        </p:txBody>
      </p:sp>
      <p:pic>
        <p:nvPicPr>
          <p:cNvPr id="27" name="Picture 2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3010" y="10823098"/>
            <a:ext cx="220110" cy="280233"/>
          </a:xfrm>
          <a:prstGeom prst="rect">
            <a:avLst/>
          </a:prstGeom>
        </p:spPr>
      </p:pic>
      <p:sp>
        <p:nvSpPr>
          <p:cNvPr id="38" name="TextBox 38"/>
          <p:cNvSpPr txBox="1"/>
          <p:nvPr/>
        </p:nvSpPr>
        <p:spPr>
          <a:xfrm>
            <a:off x="281287" y="8154637"/>
            <a:ext cx="7338714" cy="2492990"/>
          </a:xfrm>
          <a:prstGeom prst="rect">
            <a:avLst/>
          </a:prstGeom>
        </p:spPr>
        <p:txBody>
          <a:bodyPr wrap="square" lIns="0" tIns="0" rIns="0" bIns="0" rtlCol="0" anchor="t">
            <a:spAutoFit/>
          </a:bodyPr>
          <a:lstStyle/>
          <a:p>
            <a:r>
              <a:rPr lang="en-US" dirty="0">
                <a:solidFill>
                  <a:srgbClr val="000000"/>
                </a:solidFill>
                <a:latin typeface="Arialle"/>
              </a:rPr>
              <a:t>The IST Knowledge Base articles contain additional information and step-by-step guides to help NJIT users with many of our licensed tools. If the Knowledge Base doesn't have an answer for your question, or if you need technical assistance, please submit a ticket at </a:t>
            </a:r>
            <a:r>
              <a:rPr lang="en-US" u="sng" dirty="0">
                <a:solidFill>
                  <a:srgbClr val="5271FF"/>
                </a:solidFill>
                <a:latin typeface="Arialle Bold"/>
                <a:hlinkClick r:id="rId5" tooltip="http://help.njit.edu"/>
              </a:rPr>
              <a:t>help.njit.edu</a:t>
            </a:r>
            <a:r>
              <a:rPr lang="en-US" dirty="0">
                <a:solidFill>
                  <a:srgbClr val="000000"/>
                </a:solidFill>
                <a:latin typeface="Arialle"/>
              </a:rPr>
              <a:t>. </a:t>
            </a:r>
          </a:p>
          <a:p>
            <a:endParaRPr lang="en-US" dirty="0">
              <a:solidFill>
                <a:srgbClr val="000000"/>
              </a:solidFill>
              <a:latin typeface="Arialle"/>
            </a:endParaRPr>
          </a:p>
          <a:p>
            <a:r>
              <a:rPr lang="en-US" dirty="0">
                <a:solidFill>
                  <a:srgbClr val="000000"/>
                </a:solidFill>
                <a:latin typeface="Arialle"/>
              </a:rPr>
              <a:t>Interested in learning more about the Digital Learning team? Visit the </a:t>
            </a:r>
            <a:r>
              <a:rPr lang="en-US" u="sng" dirty="0">
                <a:solidFill>
                  <a:srgbClr val="5271FF"/>
                </a:solidFill>
                <a:latin typeface="Arialle Bold"/>
                <a:hlinkClick r:id="rId6" tooltip="https://ist.njit.edu/cybersecurity/digital-learning"/>
              </a:rPr>
              <a:t>Digital Learning webpage</a:t>
            </a:r>
            <a:r>
              <a:rPr lang="en-US" dirty="0">
                <a:solidFill>
                  <a:srgbClr val="000000"/>
                </a:solidFill>
                <a:latin typeface="Arialle"/>
              </a:rPr>
              <a:t>. In the meantime, the DL team will be sharing this monthly newsletter to keep the teaching and learning community up to date.</a:t>
            </a: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7"/>
          <a:srcRect t="558" b="558"/>
          <a:stretch>
            <a:fillRect/>
          </a:stretch>
        </p:blipFill>
        <p:spPr>
          <a:xfrm>
            <a:off x="4187685" y="5703349"/>
            <a:ext cx="3792061" cy="2109521"/>
          </a:xfrm>
          <a:prstGeom prst="rect">
            <a:avLst/>
          </a:prstGeom>
        </p:spPr>
      </p:pic>
      <p:sp>
        <p:nvSpPr>
          <p:cNvPr id="37" name="TextBox 37"/>
          <p:cNvSpPr txBox="1"/>
          <p:nvPr/>
        </p:nvSpPr>
        <p:spPr>
          <a:xfrm>
            <a:off x="206155" y="5904210"/>
            <a:ext cx="3792061" cy="1938992"/>
          </a:xfrm>
          <a:prstGeom prst="rect">
            <a:avLst/>
          </a:prstGeom>
        </p:spPr>
        <p:txBody>
          <a:bodyPr wrap="square" lIns="0" tIns="0" rIns="0" bIns="0" rtlCol="0" anchor="t">
            <a:spAutoFit/>
          </a:bodyPr>
          <a:lstStyle/>
          <a:p>
            <a:r>
              <a:rPr lang="en-US" dirty="0">
                <a:solidFill>
                  <a:srgbClr val="000000"/>
                </a:solidFill>
                <a:latin typeface="Arialle"/>
              </a:rPr>
              <a:t>The team has curated a number of Knowledge Base articles for both students and instructors to reference as needed: </a:t>
            </a:r>
          </a:p>
          <a:p>
            <a:pPr marL="194310" lvl="1" indent="-97155">
              <a:buFont typeface="Arial"/>
              <a:buChar char="•"/>
            </a:pPr>
            <a:r>
              <a:rPr lang="en-US" u="sng" dirty="0">
                <a:solidFill>
                  <a:srgbClr val="5271FF"/>
                </a:solidFill>
                <a:latin typeface="Arialle Bold"/>
                <a:hlinkClick r:id="rId8" tooltip="https://njit.service-now.com/sp?id=kb_category&amp;kb_category=fafb7db51b8311507241400abc4bcb74"/>
              </a:rPr>
              <a:t>Instructors</a:t>
            </a:r>
          </a:p>
          <a:p>
            <a:pPr marL="194310" lvl="1" indent="-97155">
              <a:buFont typeface="Arial"/>
              <a:buChar char="•"/>
            </a:pPr>
            <a:r>
              <a:rPr lang="en-US" u="sng" dirty="0">
                <a:solidFill>
                  <a:srgbClr val="5271FF"/>
                </a:solidFill>
                <a:latin typeface="Arialle Bold"/>
                <a:hlinkClick r:id="rId9" tooltip="https://njit.service-now.com/sp?id=kb_category&amp;kb_category=520c31f51b8311507241400abc4bcb14"/>
              </a:rPr>
              <a:t>Students</a:t>
            </a:r>
          </a:p>
          <a:p>
            <a:endParaRPr lang="en-US" u="sng" dirty="0">
              <a:solidFill>
                <a:srgbClr val="5271FF"/>
              </a:solidFill>
              <a:latin typeface="Arialle Bold"/>
              <a:hlinkClick r:id="rId9" tooltip="https://njit.service-now.com/sp?id=kb_category&amp;kb_category=520c31f51b8311507241400abc4bcb14"/>
            </a:endParaRPr>
          </a:p>
        </p:txBody>
      </p:sp>
      <p:sp>
        <p:nvSpPr>
          <p:cNvPr id="30" name="TextBox 30"/>
          <p:cNvSpPr txBox="1"/>
          <p:nvPr/>
        </p:nvSpPr>
        <p:spPr>
          <a:xfrm>
            <a:off x="203828" y="3773507"/>
            <a:ext cx="7866027" cy="1661993"/>
          </a:xfrm>
          <a:prstGeom prst="rect">
            <a:avLst/>
          </a:prstGeom>
        </p:spPr>
        <p:txBody>
          <a:bodyPr wrap="square" lIns="0" tIns="0" rIns="0" bIns="0" rtlCol="0" anchor="t">
            <a:spAutoFit/>
          </a:bodyPr>
          <a:lstStyle/>
          <a:p>
            <a:r>
              <a:rPr lang="en-US" dirty="0">
                <a:solidFill>
                  <a:srgbClr val="000000"/>
                </a:solidFill>
                <a:latin typeface="Arialle"/>
              </a:rPr>
              <a:t>The Digital Learning (DL) Office provides support to the NJIT community for teaching and learning. DL administrates learning systems, implements instructional technologies, and assists the community through various methods such as one-on-one consultations and presentations. The team strives to enhance teaching and learning practices through collaboration, inclusivity, and researched implementation of emerging technologies. </a:t>
            </a:r>
          </a:p>
        </p:txBody>
      </p:sp>
      <p:sp>
        <p:nvSpPr>
          <p:cNvPr id="34" name="TextBox 34"/>
          <p:cNvSpPr txBox="1"/>
          <p:nvPr/>
        </p:nvSpPr>
        <p:spPr>
          <a:xfrm>
            <a:off x="332508" y="11270497"/>
            <a:ext cx="7211292" cy="1661993"/>
          </a:xfrm>
          <a:prstGeom prst="rect">
            <a:avLst/>
          </a:prstGeom>
        </p:spPr>
        <p:txBody>
          <a:bodyPr wrap="square" lIns="0" tIns="0" rIns="0" bIns="0" rtlCol="0" anchor="t">
            <a:spAutoFit/>
          </a:bodyPr>
          <a:lstStyle/>
          <a:p>
            <a:pPr algn="just"/>
            <a:r>
              <a:rPr lang="en-US" dirty="0">
                <a:solidFill>
                  <a:srgbClr val="000000"/>
                </a:solidFill>
                <a:latin typeface="Arialle"/>
              </a:rPr>
              <a:t>Are you teaching with technology in innovative ways and want to share with the NJIT community? This series will spotlight NJIT community users that are implementing technology into teaching in various ways. Users in the spotlight will be interviewed by the Digital Learning team and interview clips will be shared in our newsletter. Please reach out to share your story  at </a:t>
            </a:r>
            <a:r>
              <a:rPr lang="en-US" u="sng" dirty="0">
                <a:solidFill>
                  <a:srgbClr val="5271FF"/>
                </a:solidFill>
                <a:latin typeface="Arialle Bold"/>
                <a:hlinkClick r:id="rId10" tooltip="mailto:servicedesk@njit.edu"/>
              </a:rPr>
              <a:t>h</a:t>
            </a:r>
            <a:r>
              <a:rPr lang="en-US" u="sng" dirty="0">
                <a:solidFill>
                  <a:srgbClr val="5271FF"/>
                </a:solidFill>
                <a:latin typeface="Arialle Bold"/>
              </a:rPr>
              <a:t>elp.njit.edu</a:t>
            </a:r>
            <a:r>
              <a:rPr lang="en-US" dirty="0">
                <a:solidFill>
                  <a:srgbClr val="000000"/>
                </a:solidFill>
                <a:latin typeface="Arialle"/>
              </a:rPr>
              <a:t>. </a:t>
            </a:r>
          </a:p>
        </p:txBody>
      </p:sp>
      <p:sp>
        <p:nvSpPr>
          <p:cNvPr id="31" name="TextBox 31"/>
          <p:cNvSpPr txBox="1"/>
          <p:nvPr/>
        </p:nvSpPr>
        <p:spPr>
          <a:xfrm>
            <a:off x="196901" y="3415523"/>
            <a:ext cx="4053806" cy="337721"/>
          </a:xfrm>
          <a:prstGeom prst="rect">
            <a:avLst/>
          </a:prstGeom>
        </p:spPr>
        <p:txBody>
          <a:bodyPr wrap="square" lIns="0" tIns="0" rIns="0" bIns="0" rtlCol="0" anchor="t">
            <a:spAutoFit/>
          </a:bodyPr>
          <a:lstStyle/>
          <a:p>
            <a:pPr>
              <a:lnSpc>
                <a:spcPts val="2834"/>
              </a:lnSpc>
            </a:pPr>
            <a:r>
              <a:rPr lang="en-US" sz="2025" dirty="0">
                <a:solidFill>
                  <a:srgbClr val="000000"/>
                </a:solidFill>
                <a:latin typeface="Arial Black" panose="020B0A04020102020204" pitchFamily="34" charset="0"/>
              </a:rPr>
              <a:t>NJIT's Digital Learning</a:t>
            </a:r>
          </a:p>
        </p:txBody>
      </p:sp>
      <p:pic>
        <p:nvPicPr>
          <p:cNvPr id="9" name="Picture 9">
            <a:extLst>
              <a:ext uri="{C183D7F6-B498-43B3-948B-1728B52AA6E4}">
                <adec:decorative xmlns:adec="http://schemas.microsoft.com/office/drawing/2017/decorative" val="1"/>
              </a:ext>
            </a:extLst>
          </p:cNvPr>
          <p:cNvPicPr>
            <a:picLocks noChangeAspect="1"/>
          </p:cNvPicPr>
          <p:nvPr/>
        </p:nvPicPr>
        <p:blipFill>
          <a:blip r:embed="rId11"/>
          <a:srcRect l="42015" r="42015"/>
          <a:stretch>
            <a:fillRect/>
          </a:stretch>
        </p:blipFill>
        <p:spPr>
          <a:xfrm>
            <a:off x="7922737" y="270646"/>
            <a:ext cx="2056043" cy="13064353"/>
          </a:xfrm>
          <a:prstGeom prst="rect">
            <a:avLst/>
          </a:prstGeom>
        </p:spPr>
      </p:pic>
      <p:sp>
        <p:nvSpPr>
          <p:cNvPr id="12" name="Freeform 12">
            <a:extLst>
              <a:ext uri="{C183D7F6-B498-43B3-948B-1728B52AA6E4}">
                <adec:decorative xmlns:adec="http://schemas.microsoft.com/office/drawing/2017/decorative" val="1"/>
              </a:ext>
            </a:extLst>
          </p:cNvPr>
          <p:cNvSpPr/>
          <p:nvPr/>
        </p:nvSpPr>
        <p:spPr>
          <a:xfrm>
            <a:off x="7860009" y="0"/>
            <a:ext cx="2123403" cy="13253994"/>
          </a:xfrm>
          <a:custGeom>
            <a:avLst/>
            <a:gdLst/>
            <a:ahLst/>
            <a:cxnLst/>
            <a:rect l="l" t="t" r="r" b="b"/>
            <a:pathLst>
              <a:path w="769620" h="3506196">
                <a:moveTo>
                  <a:pt x="0" y="0"/>
                </a:moveTo>
                <a:lnTo>
                  <a:pt x="769620" y="0"/>
                </a:lnTo>
                <a:lnTo>
                  <a:pt x="769620" y="3506196"/>
                </a:lnTo>
                <a:lnTo>
                  <a:pt x="0" y="3506196"/>
                </a:lnTo>
                <a:close/>
              </a:path>
            </a:pathLst>
          </a:custGeom>
          <a:solidFill>
            <a:srgbClr val="C80000">
              <a:alpha val="63922"/>
            </a:srgbClr>
          </a:solidFill>
        </p:spPr>
      </p:sp>
      <p:pic>
        <p:nvPicPr>
          <p:cNvPr id="14" name="Picture 14">
            <a:extLs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7979744" y="262336"/>
            <a:ext cx="2072407" cy="792033"/>
          </a:xfrm>
          <a:prstGeom prst="rect">
            <a:avLst/>
          </a:prstGeom>
        </p:spPr>
      </p:pic>
      <p:sp>
        <p:nvSpPr>
          <p:cNvPr id="28" name="TextBox 28"/>
          <p:cNvSpPr txBox="1"/>
          <p:nvPr/>
        </p:nvSpPr>
        <p:spPr>
          <a:xfrm>
            <a:off x="8069855" y="740154"/>
            <a:ext cx="2673925" cy="4140749"/>
          </a:xfrm>
          <a:prstGeom prst="rect">
            <a:avLst/>
          </a:prstGeom>
        </p:spPr>
        <p:txBody>
          <a:bodyPr wrap="square" lIns="0" tIns="0" rIns="0" bIns="0" rtlCol="0" anchor="t">
            <a:spAutoFit/>
          </a:bodyPr>
          <a:lstStyle/>
          <a:p>
            <a:pPr>
              <a:lnSpc>
                <a:spcPts val="2520"/>
              </a:lnSpc>
            </a:pPr>
            <a:r>
              <a:rPr lang="en-US" dirty="0">
                <a:solidFill>
                  <a:srgbClr val="FFFFFF"/>
                </a:solidFill>
                <a:latin typeface="Open Sauce Bold"/>
              </a:rPr>
              <a:t>Newsletter</a:t>
            </a:r>
          </a:p>
          <a:p>
            <a:pPr>
              <a:lnSpc>
                <a:spcPts val="2520"/>
              </a:lnSpc>
            </a:pPr>
            <a:r>
              <a:rPr lang="en-US" dirty="0">
                <a:solidFill>
                  <a:srgbClr val="FFFFFF"/>
                </a:solidFill>
                <a:latin typeface="Open Sauce Bold"/>
              </a:rPr>
              <a:t>Highlights</a:t>
            </a:r>
          </a:p>
          <a:p>
            <a:pPr>
              <a:lnSpc>
                <a:spcPts val="2520"/>
              </a:lnSpc>
            </a:pPr>
            <a:endParaRPr lang="en-US" dirty="0">
              <a:solidFill>
                <a:srgbClr val="FFFFFF"/>
              </a:solidFill>
              <a:latin typeface="Open Sauce Bold"/>
            </a:endParaRPr>
          </a:p>
          <a:p>
            <a:pPr marL="285750" indent="-285750">
              <a:lnSpc>
                <a:spcPts val="2520"/>
              </a:lnSpc>
              <a:buFont typeface="Wingdings" panose="05000000000000000000" pitchFamily="2" charset="2"/>
              <a:buChar char="Ø"/>
            </a:pPr>
            <a:r>
              <a:rPr lang="en-US" dirty="0">
                <a:solidFill>
                  <a:srgbClr val="FFFFFF"/>
                </a:solidFill>
                <a:latin typeface="Arial" panose="020B0604020202020204" pitchFamily="34" charset="0"/>
                <a:cs typeface="Arial" panose="020B0604020202020204" pitchFamily="34" charset="0"/>
              </a:rPr>
              <a:t>Spotlight Series</a:t>
            </a:r>
          </a:p>
          <a:p>
            <a:pPr marL="285750" indent="-285750">
              <a:lnSpc>
                <a:spcPts val="2520"/>
              </a:lnSpc>
              <a:buFont typeface="Wingdings" panose="05000000000000000000" pitchFamily="2" charset="2"/>
              <a:buChar char="Ø"/>
            </a:pPr>
            <a:endParaRPr lang="en-US" dirty="0">
              <a:solidFill>
                <a:srgbClr val="FFFFFF"/>
              </a:solidFill>
              <a:latin typeface="Arial" panose="020B0604020202020204" pitchFamily="34" charset="0"/>
              <a:cs typeface="Arial" panose="020B0604020202020204" pitchFamily="34" charset="0"/>
            </a:endParaRPr>
          </a:p>
          <a:p>
            <a:pPr marL="285750" indent="-285750">
              <a:lnSpc>
                <a:spcPts val="2520"/>
              </a:lnSpc>
              <a:buFont typeface="Wingdings" panose="05000000000000000000" pitchFamily="2" charset="2"/>
              <a:buChar char="Ø"/>
            </a:pPr>
            <a:r>
              <a:rPr lang="en-US" dirty="0" err="1">
                <a:solidFill>
                  <a:srgbClr val="FFFFFF"/>
                </a:solidFill>
                <a:latin typeface="Arial" panose="020B0604020202020204" pitchFamily="34" charset="0"/>
                <a:cs typeface="Arial" panose="020B0604020202020204" pitchFamily="34" charset="0"/>
              </a:rPr>
              <a:t>TwT</a:t>
            </a:r>
            <a:r>
              <a:rPr lang="en-US" dirty="0">
                <a:solidFill>
                  <a:srgbClr val="FFFFFF"/>
                </a:solidFill>
                <a:latin typeface="Arial" panose="020B0604020202020204" pitchFamily="34" charset="0"/>
                <a:cs typeface="Arial" panose="020B0604020202020204" pitchFamily="34" charset="0"/>
              </a:rPr>
              <a:t> Webinars</a:t>
            </a:r>
          </a:p>
          <a:p>
            <a:pPr marL="285750" indent="-285750">
              <a:lnSpc>
                <a:spcPts val="2520"/>
              </a:lnSpc>
              <a:buFont typeface="Wingdings" panose="05000000000000000000" pitchFamily="2" charset="2"/>
              <a:buChar char="Ø"/>
            </a:pPr>
            <a:endParaRPr lang="en-US" dirty="0">
              <a:solidFill>
                <a:srgbClr val="FFFFFF"/>
              </a:solidFill>
              <a:latin typeface="Arial" panose="020B0604020202020204" pitchFamily="34" charset="0"/>
              <a:cs typeface="Arial" panose="020B0604020202020204" pitchFamily="34" charset="0"/>
            </a:endParaRPr>
          </a:p>
          <a:p>
            <a:pPr marL="285750" indent="-285750">
              <a:lnSpc>
                <a:spcPts val="2520"/>
              </a:lnSpc>
              <a:buFont typeface="Wingdings" panose="05000000000000000000" pitchFamily="2" charset="2"/>
              <a:buChar char="Ø"/>
            </a:pPr>
            <a:r>
              <a:rPr lang="en-US" dirty="0">
                <a:solidFill>
                  <a:srgbClr val="FFFFFF"/>
                </a:solidFill>
                <a:latin typeface="Arial" panose="020B0604020202020204" pitchFamily="34" charset="0"/>
                <a:cs typeface="Arial" panose="020B0604020202020204" pitchFamily="34" charset="0"/>
              </a:rPr>
              <a:t>Hypothes.is</a:t>
            </a:r>
          </a:p>
          <a:p>
            <a:pPr marL="285750" indent="-285750">
              <a:lnSpc>
                <a:spcPts val="2520"/>
              </a:lnSpc>
              <a:buFont typeface="Wingdings" panose="05000000000000000000" pitchFamily="2" charset="2"/>
              <a:buChar char="Ø"/>
            </a:pPr>
            <a:endParaRPr lang="en-US" dirty="0">
              <a:solidFill>
                <a:srgbClr val="FFFFFF"/>
              </a:solidFill>
              <a:latin typeface="Arial" panose="020B0604020202020204" pitchFamily="34" charset="0"/>
              <a:cs typeface="Arial" panose="020B0604020202020204" pitchFamily="34" charset="0"/>
            </a:endParaRPr>
          </a:p>
          <a:p>
            <a:pPr marL="285750" indent="-285750">
              <a:lnSpc>
                <a:spcPts val="2520"/>
              </a:lnSpc>
              <a:buFont typeface="Wingdings" panose="05000000000000000000" pitchFamily="2" charset="2"/>
              <a:buChar char="Ø"/>
            </a:pPr>
            <a:r>
              <a:rPr lang="en-US" dirty="0" err="1">
                <a:solidFill>
                  <a:srgbClr val="FFFFFF"/>
                </a:solidFill>
                <a:latin typeface="Arial" panose="020B0604020202020204" pitchFamily="34" charset="0"/>
                <a:cs typeface="Arial" panose="020B0604020202020204" pitchFamily="34" charset="0"/>
              </a:rPr>
              <a:t>Panopto</a:t>
            </a:r>
            <a:endParaRPr lang="en-US" dirty="0">
              <a:solidFill>
                <a:srgbClr val="FFFFFF"/>
              </a:solidFill>
              <a:latin typeface="Arial" panose="020B0604020202020204" pitchFamily="34" charset="0"/>
              <a:cs typeface="Arial" panose="020B0604020202020204" pitchFamily="34" charset="0"/>
            </a:endParaRPr>
          </a:p>
          <a:p>
            <a:pPr marL="285750" indent="-285750">
              <a:lnSpc>
                <a:spcPts val="2520"/>
              </a:lnSpc>
              <a:buFont typeface="Wingdings" panose="05000000000000000000" pitchFamily="2" charset="2"/>
              <a:buChar char="Ø"/>
            </a:pPr>
            <a:endParaRPr lang="en-US" dirty="0">
              <a:solidFill>
                <a:srgbClr val="FFFFFF"/>
              </a:solidFill>
              <a:latin typeface="Arial" panose="020B0604020202020204" pitchFamily="34" charset="0"/>
              <a:cs typeface="Arial" panose="020B0604020202020204" pitchFamily="34" charset="0"/>
            </a:endParaRPr>
          </a:p>
          <a:p>
            <a:pPr marL="285750" indent="-285750">
              <a:lnSpc>
                <a:spcPts val="2520"/>
              </a:lnSpc>
              <a:buFont typeface="Wingdings" panose="05000000000000000000" pitchFamily="2" charset="2"/>
              <a:buChar char="Ø"/>
            </a:pPr>
            <a:r>
              <a:rPr lang="en-US" dirty="0">
                <a:solidFill>
                  <a:srgbClr val="FFFFFF"/>
                </a:solidFill>
                <a:latin typeface="Arial" panose="020B0604020202020204" pitchFamily="34" charset="0"/>
                <a:cs typeface="Arial" panose="020B0604020202020204" pitchFamily="34" charset="0"/>
              </a:rPr>
              <a:t>Zoom</a:t>
            </a:r>
          </a:p>
          <a:p>
            <a:pPr>
              <a:lnSpc>
                <a:spcPts val="2520"/>
              </a:lnSpc>
            </a:pPr>
            <a:endParaRPr lang="en-US" dirty="0">
              <a:solidFill>
                <a:srgbClr val="FFFFFF"/>
              </a:solidFill>
              <a:latin typeface="Open Sauce Bold"/>
            </a:endParaRP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14"/>
          <a:srcRect l="2353" r="2353"/>
          <a:stretch>
            <a:fillRect/>
          </a:stretch>
        </p:blipFill>
        <p:spPr>
          <a:xfrm>
            <a:off x="155900" y="1278906"/>
            <a:ext cx="7733738" cy="1980207"/>
          </a:xfrm>
          <a:prstGeom prst="rect">
            <a:avLst/>
          </a:prstGeom>
        </p:spPr>
      </p:pic>
      <p:sp>
        <p:nvSpPr>
          <p:cNvPr id="3" name="AutoShape 3">
            <a:extLst>
              <a:ext uri="{C183D7F6-B498-43B3-948B-1728B52AA6E4}">
                <adec:decorative xmlns:adec="http://schemas.microsoft.com/office/drawing/2017/decorative" val="1"/>
              </a:ext>
            </a:extLst>
          </p:cNvPr>
          <p:cNvSpPr/>
          <p:nvPr/>
        </p:nvSpPr>
        <p:spPr>
          <a:xfrm flipV="1">
            <a:off x="228599" y="1192776"/>
            <a:ext cx="7670043" cy="26424"/>
          </a:xfrm>
          <a:prstGeom prst="line">
            <a:avLst/>
          </a:prstGeom>
          <a:ln w="38100" cap="flat">
            <a:solidFill>
              <a:srgbClr val="000000"/>
            </a:solidFill>
            <a:prstDash val="solid"/>
            <a:headEnd type="none" w="sm" len="sm"/>
            <a:tailEnd type="none" w="sm" len="sm"/>
          </a:ln>
        </p:spPr>
      </p:sp>
      <p:sp>
        <p:nvSpPr>
          <p:cNvPr id="42" name="Title 41">
            <a:extLst>
              <a:ext uri="{FF2B5EF4-FFF2-40B4-BE49-F238E27FC236}">
                <a16:creationId xmlns:a16="http://schemas.microsoft.com/office/drawing/2014/main" id="{2B715F8F-CD7B-4068-B3D8-A7B78970D699}"/>
              </a:ext>
            </a:extLst>
          </p:cNvPr>
          <p:cNvSpPr>
            <a:spLocks noGrp="1"/>
          </p:cNvSpPr>
          <p:nvPr>
            <p:ph type="title"/>
          </p:nvPr>
        </p:nvSpPr>
        <p:spPr>
          <a:xfrm>
            <a:off x="-1585703" y="742950"/>
            <a:ext cx="6172200" cy="857250"/>
          </a:xfrm>
        </p:spPr>
        <p:txBody>
          <a:bodyPr>
            <a:normAutofit fontScale="90000"/>
          </a:bodyPr>
          <a:lstStyle/>
          <a:p>
            <a:r>
              <a:rPr lang="en-US" dirty="0">
                <a:solidFill>
                  <a:srgbClr val="000000"/>
                </a:solidFill>
                <a:latin typeface="Arial" panose="020B0604020202020204" pitchFamily="34" charset="0"/>
                <a:cs typeface="Arial" panose="020B0604020202020204" pitchFamily="34" charset="0"/>
              </a:rPr>
              <a:t>The Digital Dive</a:t>
            </a:r>
            <a:br>
              <a:rPr lang="en-US" dirty="0">
                <a:solidFill>
                  <a:srgbClr val="000000"/>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9" name="TextBox 29"/>
          <p:cNvSpPr txBox="1"/>
          <p:nvPr/>
        </p:nvSpPr>
        <p:spPr>
          <a:xfrm>
            <a:off x="295142" y="380705"/>
            <a:ext cx="3458054" cy="178126"/>
          </a:xfrm>
          <a:prstGeom prst="rect">
            <a:avLst/>
          </a:prstGeom>
        </p:spPr>
        <p:txBody>
          <a:bodyPr wrap="square" lIns="0" tIns="0" rIns="0" bIns="0" rtlCol="0" anchor="t">
            <a:spAutoFit/>
          </a:bodyPr>
          <a:lstStyle/>
          <a:p>
            <a:pPr>
              <a:lnSpc>
                <a:spcPts val="1259"/>
              </a:lnSpc>
              <a:spcBef>
                <a:spcPct val="0"/>
              </a:spcBef>
            </a:pPr>
            <a:r>
              <a:rPr lang="en-US" dirty="0">
                <a:solidFill>
                  <a:srgbClr val="000000"/>
                </a:solidFill>
                <a:latin typeface="Open Sauce Light"/>
              </a:rPr>
              <a:t>March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0">
            <a:extLst>
              <a:ext uri="{FF2B5EF4-FFF2-40B4-BE49-F238E27FC236}">
                <a16:creationId xmlns:a16="http://schemas.microsoft.com/office/drawing/2014/main" id="{457C9230-6F6E-4906-B3DC-7F12FB257244}"/>
              </a:ext>
            </a:extLst>
          </p:cNvPr>
          <p:cNvSpPr txBox="1"/>
          <p:nvPr/>
        </p:nvSpPr>
        <p:spPr>
          <a:xfrm>
            <a:off x="564861" y="6458090"/>
            <a:ext cx="8928677" cy="4519186"/>
          </a:xfrm>
          <a:prstGeom prst="rect">
            <a:avLst/>
          </a:prstGeom>
        </p:spPr>
        <p:txBody>
          <a:bodyPr wrap="square" lIns="0" tIns="0" rIns="0" bIns="0" rtlCol="0" anchor="t">
            <a:spAutoFit/>
          </a:bodyPr>
          <a:lstStyle/>
          <a:p>
            <a:pPr>
              <a:lnSpc>
                <a:spcPct val="150000"/>
              </a:lnSpc>
            </a:pPr>
            <a:r>
              <a:rPr lang="en-US" dirty="0">
                <a:solidFill>
                  <a:srgbClr val="000000"/>
                </a:solidFill>
                <a:latin typeface="Arialle Bold Italics"/>
              </a:rPr>
              <a:t>Upcoming Webinars: </a:t>
            </a:r>
          </a:p>
          <a:p>
            <a:pPr marL="194310" lvl="1" indent="-97155">
              <a:lnSpc>
                <a:spcPct val="150000"/>
              </a:lnSpc>
              <a:buFont typeface="Arial"/>
              <a:buChar char="•"/>
            </a:pPr>
            <a:r>
              <a:rPr lang="en-US" dirty="0">
                <a:solidFill>
                  <a:srgbClr val="000000"/>
                </a:solidFill>
                <a:latin typeface="Arialle Bold"/>
              </a:rPr>
              <a:t>Tuesday, March 21st:</a:t>
            </a:r>
            <a:r>
              <a:rPr lang="en-US" dirty="0">
                <a:solidFill>
                  <a:srgbClr val="000000"/>
                </a:solidFill>
                <a:latin typeface="Arialle"/>
              </a:rPr>
              <a:t> Leveraging Social Annotation in the age of AI with Christie from Hypothesis</a:t>
            </a:r>
          </a:p>
          <a:p>
            <a:pPr marL="194310" lvl="1" indent="-97155">
              <a:lnSpc>
                <a:spcPct val="150000"/>
              </a:lnSpc>
              <a:buFont typeface="Arial"/>
              <a:buChar char="•"/>
            </a:pPr>
            <a:r>
              <a:rPr lang="en-US" dirty="0">
                <a:solidFill>
                  <a:srgbClr val="000000"/>
                </a:solidFill>
                <a:latin typeface="Arialle Bold"/>
              </a:rPr>
              <a:t>Wednesday, March 22nd:</a:t>
            </a:r>
            <a:r>
              <a:rPr lang="en-US" dirty="0">
                <a:solidFill>
                  <a:srgbClr val="000000"/>
                </a:solidFill>
                <a:latin typeface="Arialle"/>
              </a:rPr>
              <a:t> </a:t>
            </a:r>
            <a:r>
              <a:rPr lang="en-US" dirty="0" err="1">
                <a:solidFill>
                  <a:srgbClr val="000000"/>
                </a:solidFill>
                <a:latin typeface="Arialle"/>
              </a:rPr>
              <a:t>Panopto</a:t>
            </a:r>
            <a:r>
              <a:rPr lang="en-US" dirty="0">
                <a:solidFill>
                  <a:srgbClr val="000000"/>
                </a:solidFill>
                <a:latin typeface="Arialle"/>
              </a:rPr>
              <a:t> Basics with Ethan from NJIT</a:t>
            </a:r>
          </a:p>
          <a:p>
            <a:pPr marL="194310" lvl="1" indent="-97155">
              <a:lnSpc>
                <a:spcPct val="150000"/>
              </a:lnSpc>
              <a:buFont typeface="Arial"/>
              <a:buChar char="•"/>
            </a:pPr>
            <a:r>
              <a:rPr lang="en-US" dirty="0">
                <a:solidFill>
                  <a:srgbClr val="000000"/>
                </a:solidFill>
                <a:latin typeface="Arialle Bold"/>
              </a:rPr>
              <a:t>Monday, March 27th: </a:t>
            </a:r>
            <a:r>
              <a:rPr lang="en-US" dirty="0">
                <a:solidFill>
                  <a:srgbClr val="000000"/>
                </a:solidFill>
                <a:latin typeface="Arialle"/>
              </a:rPr>
              <a:t>Humanize Your Online Course with VoiceThread with George from VoiceThread</a:t>
            </a:r>
          </a:p>
          <a:p>
            <a:pPr marL="194310" lvl="1" indent="-97155">
              <a:lnSpc>
                <a:spcPct val="150000"/>
              </a:lnSpc>
              <a:buFont typeface="Arial"/>
              <a:buChar char="•"/>
            </a:pPr>
            <a:r>
              <a:rPr lang="en-US" dirty="0">
                <a:solidFill>
                  <a:srgbClr val="000000"/>
                </a:solidFill>
                <a:latin typeface="Arialle Bold"/>
              </a:rPr>
              <a:t>Tuesday, March 28th:</a:t>
            </a:r>
            <a:r>
              <a:rPr lang="en-US" dirty="0">
                <a:solidFill>
                  <a:srgbClr val="000000"/>
                </a:solidFill>
                <a:latin typeface="Arialle"/>
              </a:rPr>
              <a:t> Social annotation for STEM courses with Christie from Hypothesis</a:t>
            </a:r>
          </a:p>
          <a:p>
            <a:pPr marL="194310" lvl="1" indent="-97155">
              <a:lnSpc>
                <a:spcPct val="150000"/>
              </a:lnSpc>
              <a:buFont typeface="Arial"/>
              <a:buChar char="•"/>
            </a:pPr>
            <a:r>
              <a:rPr lang="en-US" dirty="0">
                <a:solidFill>
                  <a:srgbClr val="000000"/>
                </a:solidFill>
                <a:latin typeface="Arialle Bold"/>
              </a:rPr>
              <a:t>Tuesday, April 4th:</a:t>
            </a:r>
            <a:r>
              <a:rPr lang="en-US" dirty="0">
                <a:solidFill>
                  <a:srgbClr val="000000"/>
                </a:solidFill>
                <a:latin typeface="Arialle"/>
              </a:rPr>
              <a:t> Canvas Basics with Justine from NJIT</a:t>
            </a:r>
          </a:p>
          <a:p>
            <a:pPr marL="194310" lvl="1" indent="-97155">
              <a:lnSpc>
                <a:spcPct val="150000"/>
              </a:lnSpc>
              <a:buFont typeface="Arial"/>
              <a:buChar char="•"/>
            </a:pPr>
            <a:r>
              <a:rPr lang="en-US" dirty="0">
                <a:solidFill>
                  <a:srgbClr val="000000"/>
                </a:solidFill>
                <a:latin typeface="Arialle Bold"/>
              </a:rPr>
              <a:t>Monday, April 10th: </a:t>
            </a:r>
            <a:r>
              <a:rPr lang="en-US" dirty="0">
                <a:solidFill>
                  <a:srgbClr val="000000"/>
                </a:solidFill>
                <a:latin typeface="Arialle"/>
              </a:rPr>
              <a:t>NJIT's Makerspace Virtual Tour with Justin from NJIT</a:t>
            </a:r>
          </a:p>
          <a:p>
            <a:pPr>
              <a:lnSpc>
                <a:spcPct val="150000"/>
              </a:lnSpc>
            </a:pPr>
            <a:endParaRPr lang="en-US" dirty="0">
              <a:solidFill>
                <a:srgbClr val="000000"/>
              </a:solidFill>
              <a:latin typeface="Arialle"/>
            </a:endParaRPr>
          </a:p>
        </p:txBody>
      </p:sp>
      <p:sp>
        <p:nvSpPr>
          <p:cNvPr id="15" name="TextBox 19">
            <a:extLst>
              <a:ext uri="{FF2B5EF4-FFF2-40B4-BE49-F238E27FC236}">
                <a16:creationId xmlns:a16="http://schemas.microsoft.com/office/drawing/2014/main" id="{DAAA83B3-733F-4A7B-B56B-F0A828650C70}"/>
              </a:ext>
            </a:extLst>
          </p:cNvPr>
          <p:cNvSpPr txBox="1"/>
          <p:nvPr/>
        </p:nvSpPr>
        <p:spPr>
          <a:xfrm>
            <a:off x="5410200" y="1066800"/>
            <a:ext cx="4232704" cy="5350183"/>
          </a:xfrm>
          <a:prstGeom prst="rect">
            <a:avLst/>
          </a:prstGeom>
        </p:spPr>
        <p:txBody>
          <a:bodyPr wrap="square" lIns="0" tIns="0" rIns="0" bIns="0" rtlCol="0" anchor="t">
            <a:spAutoFit/>
          </a:bodyPr>
          <a:lstStyle/>
          <a:p>
            <a:pPr>
              <a:lnSpc>
                <a:spcPct val="150000"/>
              </a:lnSpc>
            </a:pPr>
            <a:r>
              <a:rPr lang="en-US" dirty="0">
                <a:solidFill>
                  <a:srgbClr val="000000"/>
                </a:solidFill>
                <a:latin typeface="Arialle"/>
              </a:rPr>
              <a:t>Would you like to learn something new about NJIT's instructional tools? Digital learning has begun a new Teaching with Technology (</a:t>
            </a:r>
            <a:r>
              <a:rPr lang="en-US" dirty="0" err="1">
                <a:solidFill>
                  <a:srgbClr val="000000"/>
                </a:solidFill>
                <a:latin typeface="Arialle"/>
              </a:rPr>
              <a:t>TwT</a:t>
            </a:r>
            <a:r>
              <a:rPr lang="en-US" dirty="0">
                <a:solidFill>
                  <a:srgbClr val="000000"/>
                </a:solidFill>
                <a:latin typeface="Arialle"/>
              </a:rPr>
              <a:t>) Series in the Spring 2023 semester. This is a series of 45 minute webinars that are hosted via the Zoom web conferencing software. See the schedule and to register on Digital Learning's </a:t>
            </a:r>
            <a:r>
              <a:rPr lang="en-US" u="sng" dirty="0">
                <a:solidFill>
                  <a:srgbClr val="5271FF"/>
                </a:solidFill>
                <a:latin typeface="Arialle Bold"/>
                <a:hlinkClick r:id="rId2" tooltip="https://ist.njit.edu/news-events"/>
              </a:rPr>
              <a:t>News &amp; Events</a:t>
            </a:r>
            <a:r>
              <a:rPr lang="en-US" dirty="0">
                <a:solidFill>
                  <a:srgbClr val="000000"/>
                </a:solidFill>
                <a:latin typeface="Arialle"/>
              </a:rPr>
              <a:t> page.</a:t>
            </a:r>
          </a:p>
          <a:p>
            <a:pPr>
              <a:lnSpc>
                <a:spcPct val="150000"/>
              </a:lnSpc>
            </a:pPr>
            <a:endParaRPr lang="en-US" dirty="0">
              <a:solidFill>
                <a:srgbClr val="000000"/>
              </a:solidFill>
              <a:latin typeface="Arialle"/>
            </a:endParaRPr>
          </a:p>
          <a:p>
            <a:pPr>
              <a:lnSpc>
                <a:spcPct val="150000"/>
              </a:lnSpc>
            </a:pPr>
            <a:r>
              <a:rPr lang="en-US" dirty="0">
                <a:solidFill>
                  <a:srgbClr val="000000"/>
                </a:solidFill>
                <a:latin typeface="Arialle"/>
              </a:rPr>
              <a:t>Have something you'd like to see or want to present in our series? Reach out to us at </a:t>
            </a:r>
            <a:r>
              <a:rPr lang="en-US" u="sng" dirty="0">
                <a:solidFill>
                  <a:srgbClr val="5271FF"/>
                </a:solidFill>
                <a:latin typeface="Arialle Bold"/>
                <a:hlinkClick r:id="rId3" tooltip="http://help.njit.edu"/>
              </a:rPr>
              <a:t>help.njit.edu</a:t>
            </a:r>
            <a:r>
              <a:rPr lang="en-US" dirty="0">
                <a:solidFill>
                  <a:srgbClr val="000000"/>
                </a:solidFill>
                <a:latin typeface="Arialle"/>
              </a:rPr>
              <a:t>.</a:t>
            </a:r>
          </a:p>
        </p:txBody>
      </p:sp>
      <p:pic>
        <p:nvPicPr>
          <p:cNvPr id="14" name="Picture 13">
            <a:extLst>
              <a:ext uri="{FF2B5EF4-FFF2-40B4-BE49-F238E27FC236}">
                <a16:creationId xmlns:a16="http://schemas.microsoft.com/office/drawing/2014/main" id="{149303F5-20A6-483A-B46E-14142BDC1825}"/>
              </a:ex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a:off x="685800" y="1253555"/>
            <a:ext cx="4058823" cy="2704191"/>
          </a:xfrm>
          <a:prstGeom prst="rect">
            <a:avLst/>
          </a:prstGeom>
        </p:spPr>
      </p:pic>
      <p:pic>
        <p:nvPicPr>
          <p:cNvPr id="7" name="Picture 5">
            <a:extLst>
              <a:ext uri="{FF2B5EF4-FFF2-40B4-BE49-F238E27FC236}">
                <a16:creationId xmlns:a16="http://schemas.microsoft.com/office/drawing/2014/main" id="{CDCDFC10-1736-46A7-B5FE-8BF0921E98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8706040" y="-20060"/>
            <a:ext cx="1330688" cy="1330688"/>
          </a:xfrm>
          <a:prstGeom prst="rect">
            <a:avLst/>
          </a:prstGeom>
        </p:spPr>
      </p:pic>
      <p:sp>
        <p:nvSpPr>
          <p:cNvPr id="5" name="Freeform 3">
            <a:extLst>
              <a:ext uri="{FF2B5EF4-FFF2-40B4-BE49-F238E27FC236}">
                <a16:creationId xmlns:a16="http://schemas.microsoft.com/office/drawing/2014/main" id="{75B66B60-E762-4A41-9B53-0E0596FB43CF}"/>
              </a:ext>
              <a:ext uri="{C183D7F6-B498-43B3-948B-1728B52AA6E4}">
                <adec:decorative xmlns:adec="http://schemas.microsoft.com/office/drawing/2017/decorative" val="1"/>
              </a:ext>
            </a:extLst>
          </p:cNvPr>
          <p:cNvSpPr/>
          <p:nvPr/>
        </p:nvSpPr>
        <p:spPr>
          <a:xfrm>
            <a:off x="-41849" y="0"/>
            <a:ext cx="10059342" cy="782757"/>
          </a:xfrm>
          <a:custGeom>
            <a:avLst/>
            <a:gdLst/>
            <a:ahLst/>
            <a:cxnLst/>
            <a:rect l="l" t="t" r="r" b="b"/>
            <a:pathLst>
              <a:path w="2613901" h="214145">
                <a:moveTo>
                  <a:pt x="0" y="0"/>
                </a:moveTo>
                <a:lnTo>
                  <a:pt x="2613901" y="0"/>
                </a:lnTo>
                <a:lnTo>
                  <a:pt x="2613901" y="214145"/>
                </a:lnTo>
                <a:lnTo>
                  <a:pt x="0" y="214145"/>
                </a:lnTo>
                <a:close/>
              </a:path>
            </a:pathLst>
          </a:custGeom>
          <a:solidFill>
            <a:srgbClr val="C80000"/>
          </a:solidFill>
        </p:spPr>
        <p:txBody>
          <a:bodyPr/>
          <a:lstStyle/>
          <a:p>
            <a:endParaRPr lang="en-US" dirty="0"/>
          </a:p>
        </p:txBody>
      </p:sp>
      <p:sp>
        <p:nvSpPr>
          <p:cNvPr id="2" name="Title 1">
            <a:extLst>
              <a:ext uri="{FF2B5EF4-FFF2-40B4-BE49-F238E27FC236}">
                <a16:creationId xmlns:a16="http://schemas.microsoft.com/office/drawing/2014/main" id="{B216A0FC-047B-481E-B837-3D8F9B0EA2E0}"/>
              </a:ext>
            </a:extLst>
          </p:cNvPr>
          <p:cNvSpPr>
            <a:spLocks noGrp="1"/>
          </p:cNvSpPr>
          <p:nvPr>
            <p:ph type="title"/>
          </p:nvPr>
        </p:nvSpPr>
        <p:spPr>
          <a:xfrm>
            <a:off x="-457200" y="-104449"/>
            <a:ext cx="8355868" cy="1316897"/>
          </a:xfrm>
        </p:spPr>
        <p:txBody>
          <a:bodyPr>
            <a:normAutofit/>
          </a:bodyPr>
          <a:lstStyle/>
          <a:p>
            <a:pPr>
              <a:lnSpc>
                <a:spcPts val="2940"/>
              </a:lnSpc>
            </a:pPr>
            <a:r>
              <a:rPr lang="en-US" dirty="0">
                <a:solidFill>
                  <a:srgbClr val="FEFEFE"/>
                </a:solidFill>
                <a:latin typeface="Open Sauce Bold"/>
              </a:rPr>
              <a:t>Teaching with Technology Series</a:t>
            </a:r>
          </a:p>
        </p:txBody>
      </p:sp>
    </p:spTree>
    <p:extLst>
      <p:ext uri="{BB962C8B-B14F-4D97-AF65-F5344CB8AC3E}">
        <p14:creationId xmlns:p14="http://schemas.microsoft.com/office/powerpoint/2010/main" val="49948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7">
            <a:extLst>
              <a:ext uri="{FF2B5EF4-FFF2-40B4-BE49-F238E27FC236}">
                <a16:creationId xmlns:a16="http://schemas.microsoft.com/office/drawing/2014/main" id="{0906D44F-3484-4559-93B1-51990C9C697B}"/>
              </a:ext>
            </a:extLst>
          </p:cNvPr>
          <p:cNvSpPr txBox="1"/>
          <p:nvPr/>
        </p:nvSpPr>
        <p:spPr>
          <a:xfrm>
            <a:off x="762000" y="7848600"/>
            <a:ext cx="7818415" cy="2857192"/>
          </a:xfrm>
          <a:prstGeom prst="rect">
            <a:avLst/>
          </a:prstGeom>
        </p:spPr>
        <p:txBody>
          <a:bodyPr wrap="square" lIns="0" tIns="0" rIns="0" bIns="0" rtlCol="0" anchor="t">
            <a:spAutoFit/>
          </a:bodyPr>
          <a:lstStyle/>
          <a:p>
            <a:pPr>
              <a:lnSpc>
                <a:spcPct val="150000"/>
              </a:lnSpc>
            </a:pPr>
            <a:r>
              <a:rPr lang="en-US" dirty="0">
                <a:solidFill>
                  <a:srgbClr val="000000"/>
                </a:solidFill>
                <a:latin typeface="Arialle"/>
              </a:rPr>
              <a:t>Other instances where Hypothes.is can be helpful is for essay draft critiques, project proposals or more.  Hypothes.is made available through a Canvas integration to the course. For any instructors interested in having this tool available in their course, please submit a ticket to the </a:t>
            </a:r>
            <a:r>
              <a:rPr lang="en-US" dirty="0">
                <a:solidFill>
                  <a:srgbClr val="5271FF"/>
                </a:solidFill>
                <a:latin typeface="Arialle Bold"/>
                <a:hlinkClick r:id="rId2" tooltip="http://help.njit.edu"/>
              </a:rPr>
              <a:t>IST ServiceDesk</a:t>
            </a:r>
            <a:r>
              <a:rPr lang="en-US" dirty="0">
                <a:solidFill>
                  <a:srgbClr val="000000"/>
                </a:solidFill>
                <a:latin typeface="Arialle"/>
              </a:rPr>
              <a:t> with relevant course details. Once the request has been received, the tool will be integrated and enabled in your course. </a:t>
            </a:r>
          </a:p>
          <a:p>
            <a:pPr>
              <a:lnSpc>
                <a:spcPct val="150000"/>
              </a:lnSpc>
            </a:pPr>
            <a:endParaRPr lang="en-US" dirty="0">
              <a:solidFill>
                <a:srgbClr val="000000"/>
              </a:solidFill>
              <a:latin typeface="Arialle"/>
            </a:endParaRPr>
          </a:p>
        </p:txBody>
      </p:sp>
      <p:sp>
        <p:nvSpPr>
          <p:cNvPr id="12" name="TextBox 16">
            <a:extLst>
              <a:ext uri="{FF2B5EF4-FFF2-40B4-BE49-F238E27FC236}">
                <a16:creationId xmlns:a16="http://schemas.microsoft.com/office/drawing/2014/main" id="{92E2CAF2-7A04-47CD-8FE8-121189DC6822}"/>
              </a:ext>
            </a:extLst>
          </p:cNvPr>
          <p:cNvSpPr txBox="1"/>
          <p:nvPr/>
        </p:nvSpPr>
        <p:spPr>
          <a:xfrm>
            <a:off x="4550653" y="1011484"/>
            <a:ext cx="5291325" cy="4934684"/>
          </a:xfrm>
          <a:prstGeom prst="rect">
            <a:avLst/>
          </a:prstGeom>
        </p:spPr>
        <p:txBody>
          <a:bodyPr wrap="square" lIns="0" tIns="0" rIns="0" bIns="0" rtlCol="0" anchor="t">
            <a:spAutoFit/>
          </a:bodyPr>
          <a:lstStyle/>
          <a:p>
            <a:pPr>
              <a:lnSpc>
                <a:spcPct val="150000"/>
              </a:lnSpc>
            </a:pPr>
            <a:r>
              <a:rPr lang="en-US" dirty="0">
                <a:solidFill>
                  <a:srgbClr val="000000"/>
                </a:solidFill>
                <a:latin typeface="Arialle"/>
              </a:rPr>
              <a:t>NJIT has recently acquired a new tool known as </a:t>
            </a:r>
            <a:r>
              <a:rPr lang="en-US" dirty="0">
                <a:solidFill>
                  <a:srgbClr val="000000"/>
                </a:solidFill>
                <a:latin typeface="Arialle Bold"/>
              </a:rPr>
              <a:t>Hypothes.is,</a:t>
            </a:r>
            <a:r>
              <a:rPr lang="en-US" dirty="0">
                <a:solidFill>
                  <a:srgbClr val="000000"/>
                </a:solidFill>
                <a:latin typeface="Arialle"/>
              </a:rPr>
              <a:t> an online social annotation tool. It allows users to annotate websites, blogs, online journals, documents and more. It can be used for private note-taking, a method of critiquing others' work or as a collaborative annotation tool. </a:t>
            </a:r>
          </a:p>
          <a:p>
            <a:pPr>
              <a:lnSpc>
                <a:spcPct val="150000"/>
              </a:lnSpc>
            </a:pPr>
            <a:endParaRPr lang="en-US" dirty="0">
              <a:solidFill>
                <a:srgbClr val="000000"/>
              </a:solidFill>
              <a:latin typeface="Arialle"/>
            </a:endParaRPr>
          </a:p>
          <a:p>
            <a:pPr>
              <a:lnSpc>
                <a:spcPct val="150000"/>
              </a:lnSpc>
            </a:pPr>
            <a:r>
              <a:rPr lang="en-US" dirty="0">
                <a:solidFill>
                  <a:srgbClr val="000000"/>
                </a:solidFill>
                <a:latin typeface="Arialle"/>
              </a:rPr>
              <a:t>This tool is flexible when it comes to choice of document. Instructors can supply PDF documents or use a URL for a web page. This can be useful in instances where an instructor would like students to critique a news article, for example.   </a:t>
            </a:r>
          </a:p>
        </p:txBody>
      </p:sp>
      <p:sp>
        <p:nvSpPr>
          <p:cNvPr id="5" name="Freeform 3">
            <a:extLst>
              <a:ext uri="{FF2B5EF4-FFF2-40B4-BE49-F238E27FC236}">
                <a16:creationId xmlns:a16="http://schemas.microsoft.com/office/drawing/2014/main" id="{75B66B60-E762-4A41-9B53-0E0596FB43CF}"/>
              </a:ext>
              <a:ext uri="{C183D7F6-B498-43B3-948B-1728B52AA6E4}">
                <adec:decorative xmlns:adec="http://schemas.microsoft.com/office/drawing/2017/decorative" val="1"/>
              </a:ext>
            </a:extLst>
          </p:cNvPr>
          <p:cNvSpPr/>
          <p:nvPr/>
        </p:nvSpPr>
        <p:spPr>
          <a:xfrm>
            <a:off x="76200" y="33942"/>
            <a:ext cx="10059342" cy="782757"/>
          </a:xfrm>
          <a:custGeom>
            <a:avLst/>
            <a:gdLst/>
            <a:ahLst/>
            <a:cxnLst/>
            <a:rect l="l" t="t" r="r" b="b"/>
            <a:pathLst>
              <a:path w="2613901" h="214145">
                <a:moveTo>
                  <a:pt x="0" y="0"/>
                </a:moveTo>
                <a:lnTo>
                  <a:pt x="2613901" y="0"/>
                </a:lnTo>
                <a:lnTo>
                  <a:pt x="2613901" y="214145"/>
                </a:lnTo>
                <a:lnTo>
                  <a:pt x="0" y="214145"/>
                </a:lnTo>
                <a:close/>
              </a:path>
            </a:pathLst>
          </a:custGeom>
          <a:solidFill>
            <a:srgbClr val="C80000"/>
          </a:solidFill>
        </p:spPr>
      </p:sp>
      <p:pic>
        <p:nvPicPr>
          <p:cNvPr id="7" name="Picture 5">
            <a:extLst>
              <a:ext uri="{FF2B5EF4-FFF2-40B4-BE49-F238E27FC236}">
                <a16:creationId xmlns:a16="http://schemas.microsoft.com/office/drawing/2014/main" id="{CDCDFC10-1736-46A7-B5FE-8BF0921E98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8761268" y="3495"/>
            <a:ext cx="1330688" cy="1330688"/>
          </a:xfrm>
          <a:prstGeom prst="rect">
            <a:avLst/>
          </a:prstGeom>
        </p:spPr>
      </p:pic>
      <p:pic>
        <p:nvPicPr>
          <p:cNvPr id="11" name="Picture 7" descr="Hypothes.is logo">
            <a:extLst>
              <a:ext uri="{FF2B5EF4-FFF2-40B4-BE49-F238E27FC236}">
                <a16:creationId xmlns:a16="http://schemas.microsoft.com/office/drawing/2014/main" id="{78991572-9AF9-49E4-A015-4344E45EC384}"/>
              </a:ext>
            </a:extLst>
          </p:cNvPr>
          <p:cNvPicPr>
            <a:picLocks noChangeAspect="1"/>
          </p:cNvPicPr>
          <p:nvPr/>
        </p:nvPicPr>
        <p:blipFill>
          <a:blip r:embed="rId5"/>
          <a:srcRect l="111" r="111"/>
          <a:stretch>
            <a:fillRect/>
          </a:stretch>
        </p:blipFill>
        <p:spPr>
          <a:xfrm>
            <a:off x="835903" y="1488890"/>
            <a:ext cx="3714750" cy="2193068"/>
          </a:xfrm>
          <a:prstGeom prst="rect">
            <a:avLst/>
          </a:prstGeom>
        </p:spPr>
      </p:pic>
      <p:sp>
        <p:nvSpPr>
          <p:cNvPr id="2" name="Title 1">
            <a:extLst>
              <a:ext uri="{FF2B5EF4-FFF2-40B4-BE49-F238E27FC236}">
                <a16:creationId xmlns:a16="http://schemas.microsoft.com/office/drawing/2014/main" id="{B216A0FC-047B-481E-B837-3D8F9B0EA2E0}"/>
              </a:ext>
            </a:extLst>
          </p:cNvPr>
          <p:cNvSpPr>
            <a:spLocks noGrp="1"/>
          </p:cNvSpPr>
          <p:nvPr>
            <p:ph type="title"/>
          </p:nvPr>
        </p:nvSpPr>
        <p:spPr>
          <a:xfrm>
            <a:off x="-2537744" y="-109921"/>
            <a:ext cx="8355868" cy="1316897"/>
          </a:xfrm>
        </p:spPr>
        <p:txBody>
          <a:bodyPr>
            <a:normAutofit/>
          </a:bodyPr>
          <a:lstStyle/>
          <a:p>
            <a:pPr>
              <a:lnSpc>
                <a:spcPts val="2940"/>
              </a:lnSpc>
            </a:pPr>
            <a:r>
              <a:rPr lang="en-US" dirty="0">
                <a:solidFill>
                  <a:srgbClr val="FEFEFE"/>
                </a:solidFill>
                <a:latin typeface="Open Sauce Bold"/>
              </a:rPr>
              <a:t>Hypothes.is</a:t>
            </a:r>
          </a:p>
        </p:txBody>
      </p:sp>
    </p:spTree>
    <p:extLst>
      <p:ext uri="{BB962C8B-B14F-4D97-AF65-F5344CB8AC3E}">
        <p14:creationId xmlns:p14="http://schemas.microsoft.com/office/powerpoint/2010/main" val="206950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7">
            <a:extLst>
              <a:ext uri="{FF2B5EF4-FFF2-40B4-BE49-F238E27FC236}">
                <a16:creationId xmlns:a16="http://schemas.microsoft.com/office/drawing/2014/main" id="{64A1823B-E8C3-4469-9641-06AC6F649BB4}"/>
              </a:ext>
            </a:extLst>
          </p:cNvPr>
          <p:cNvSpPr txBox="1"/>
          <p:nvPr/>
        </p:nvSpPr>
        <p:spPr>
          <a:xfrm>
            <a:off x="600075" y="6959854"/>
            <a:ext cx="8858250" cy="3272691"/>
          </a:xfrm>
          <a:prstGeom prst="rect">
            <a:avLst/>
          </a:prstGeom>
        </p:spPr>
        <p:txBody>
          <a:bodyPr wrap="square" lIns="0" tIns="0" rIns="0" bIns="0" rtlCol="0" anchor="t">
            <a:spAutoFit/>
          </a:bodyPr>
          <a:lstStyle/>
          <a:p>
            <a:pPr>
              <a:lnSpc>
                <a:spcPct val="150000"/>
              </a:lnSpc>
            </a:pPr>
            <a:r>
              <a:rPr lang="en-US" dirty="0" err="1">
                <a:solidFill>
                  <a:srgbClr val="000000"/>
                </a:solidFill>
                <a:latin typeface="Arialle"/>
              </a:rPr>
              <a:t>Panopto</a:t>
            </a:r>
            <a:r>
              <a:rPr lang="en-US" dirty="0">
                <a:solidFill>
                  <a:srgbClr val="000000"/>
                </a:solidFill>
                <a:latin typeface="Arialle"/>
              </a:rPr>
              <a:t> additionally offers a number of additional features to further enhance users' videos. A built-in video editor is available, allowing for trimming, splicing various clips together, adding chapters, and more. AI generated closed-captioning is also offered for videos as well as in-video quizzes for further engagement.</a:t>
            </a:r>
          </a:p>
          <a:p>
            <a:pPr>
              <a:lnSpc>
                <a:spcPct val="150000"/>
              </a:lnSpc>
            </a:pPr>
            <a:endParaRPr lang="en-US" dirty="0">
              <a:solidFill>
                <a:srgbClr val="000000"/>
              </a:solidFill>
              <a:latin typeface="Arialle"/>
            </a:endParaRPr>
          </a:p>
          <a:p>
            <a:pPr>
              <a:lnSpc>
                <a:spcPct val="150000"/>
              </a:lnSpc>
            </a:pPr>
            <a:r>
              <a:rPr lang="en-US" dirty="0">
                <a:solidFill>
                  <a:srgbClr val="000000"/>
                </a:solidFill>
                <a:latin typeface="Arialle"/>
              </a:rPr>
              <a:t>At this time, both </a:t>
            </a:r>
            <a:r>
              <a:rPr lang="en-US" dirty="0" err="1">
                <a:solidFill>
                  <a:srgbClr val="000000"/>
                </a:solidFill>
                <a:latin typeface="Arialle"/>
              </a:rPr>
              <a:t>Webex</a:t>
            </a:r>
            <a:r>
              <a:rPr lang="en-US" dirty="0">
                <a:solidFill>
                  <a:srgbClr val="000000"/>
                </a:solidFill>
                <a:latin typeface="Arialle"/>
              </a:rPr>
              <a:t> and Zoom recordings are automatically being copied over to users' </a:t>
            </a:r>
            <a:r>
              <a:rPr lang="en-US" dirty="0" err="1">
                <a:solidFill>
                  <a:srgbClr val="000000"/>
                </a:solidFill>
                <a:latin typeface="Arialle"/>
              </a:rPr>
              <a:t>Panopto</a:t>
            </a:r>
            <a:r>
              <a:rPr lang="en-US" dirty="0">
                <a:solidFill>
                  <a:srgbClr val="000000"/>
                </a:solidFill>
                <a:latin typeface="Arialle"/>
              </a:rPr>
              <a:t> storage accounts. This enables users to share recordings on Canvas more easily through the </a:t>
            </a:r>
            <a:r>
              <a:rPr lang="en-US" dirty="0" err="1">
                <a:solidFill>
                  <a:srgbClr val="000000"/>
                </a:solidFill>
                <a:latin typeface="Arialle"/>
              </a:rPr>
              <a:t>Panopto</a:t>
            </a:r>
            <a:r>
              <a:rPr lang="en-US" dirty="0">
                <a:solidFill>
                  <a:srgbClr val="000000"/>
                </a:solidFill>
                <a:latin typeface="Arialle"/>
              </a:rPr>
              <a:t> integration. </a:t>
            </a:r>
          </a:p>
        </p:txBody>
      </p:sp>
      <p:sp>
        <p:nvSpPr>
          <p:cNvPr id="10" name="Rectangle 9">
            <a:extLst>
              <a:ext uri="{FF2B5EF4-FFF2-40B4-BE49-F238E27FC236}">
                <a16:creationId xmlns:a16="http://schemas.microsoft.com/office/drawing/2014/main" id="{664A844A-8389-4859-B770-291559513EB2}"/>
              </a:ext>
            </a:extLst>
          </p:cNvPr>
          <p:cNvSpPr/>
          <p:nvPr/>
        </p:nvSpPr>
        <p:spPr>
          <a:xfrm>
            <a:off x="5014990" y="999306"/>
            <a:ext cx="4988666" cy="5442516"/>
          </a:xfrm>
          <a:prstGeom prst="rect">
            <a:avLst/>
          </a:prstGeom>
        </p:spPr>
        <p:txBody>
          <a:bodyPr wrap="square">
            <a:spAutoFit/>
          </a:bodyPr>
          <a:lstStyle/>
          <a:p>
            <a:pPr>
              <a:lnSpc>
                <a:spcPct val="150000"/>
              </a:lnSpc>
            </a:pPr>
            <a:r>
              <a:rPr lang="en-US" dirty="0" err="1">
                <a:solidFill>
                  <a:srgbClr val="000000"/>
                </a:solidFill>
                <a:latin typeface="Arialle Bold"/>
              </a:rPr>
              <a:t>Panopto</a:t>
            </a:r>
            <a:r>
              <a:rPr lang="en-US" dirty="0">
                <a:solidFill>
                  <a:srgbClr val="000000"/>
                </a:solidFill>
                <a:latin typeface="Arialle"/>
              </a:rPr>
              <a:t> is a new screen recording, organizing and sharing NJIT tool that can be used for recording lectures and remote learning. </a:t>
            </a:r>
            <a:r>
              <a:rPr lang="en-US" dirty="0" err="1">
                <a:solidFill>
                  <a:srgbClr val="000000"/>
                </a:solidFill>
                <a:latin typeface="Arialle"/>
              </a:rPr>
              <a:t>Panopto</a:t>
            </a:r>
            <a:r>
              <a:rPr lang="en-US" dirty="0">
                <a:solidFill>
                  <a:srgbClr val="000000"/>
                </a:solidFill>
                <a:latin typeface="Arialle"/>
              </a:rPr>
              <a:t> has been integrated into Canvas, which enables users to embed and share recordings directly into their courses.</a:t>
            </a:r>
          </a:p>
          <a:p>
            <a:pPr>
              <a:lnSpc>
                <a:spcPct val="150000"/>
              </a:lnSpc>
            </a:pPr>
            <a:endParaRPr lang="en-US" dirty="0">
              <a:solidFill>
                <a:srgbClr val="000000"/>
              </a:solidFill>
              <a:latin typeface="Arialle"/>
            </a:endParaRPr>
          </a:p>
          <a:p>
            <a:pPr>
              <a:lnSpc>
                <a:spcPct val="150000"/>
              </a:lnSpc>
            </a:pPr>
            <a:r>
              <a:rPr lang="en-US" dirty="0">
                <a:solidFill>
                  <a:srgbClr val="000000"/>
                </a:solidFill>
                <a:latin typeface="Arialle"/>
              </a:rPr>
              <a:t>This tool offers its users two modes of screen capture - </a:t>
            </a:r>
            <a:r>
              <a:rPr lang="en-US" u="sng" dirty="0" err="1">
                <a:solidFill>
                  <a:srgbClr val="5271FF"/>
                </a:solidFill>
                <a:latin typeface="Arialle Bold"/>
                <a:hlinkClick r:id="rId2" tooltip="https://njit.service-now.com/sp?id=kb_article_view&amp;sysparm_article=KB0010451"/>
              </a:rPr>
              <a:t>Panopto</a:t>
            </a:r>
            <a:r>
              <a:rPr lang="en-US" u="sng" dirty="0">
                <a:solidFill>
                  <a:srgbClr val="5271FF"/>
                </a:solidFill>
                <a:latin typeface="Arialle Bold"/>
                <a:hlinkClick r:id="rId2" tooltip="https://njit.service-now.com/sp?id=kb_article_view&amp;sysparm_article=KB0010451"/>
              </a:rPr>
              <a:t> Recorder</a:t>
            </a:r>
            <a:r>
              <a:rPr lang="en-US" dirty="0">
                <a:solidFill>
                  <a:srgbClr val="000000"/>
                </a:solidFill>
                <a:latin typeface="Arialle"/>
              </a:rPr>
              <a:t> and </a:t>
            </a:r>
            <a:r>
              <a:rPr lang="en-US" u="sng" dirty="0" err="1">
                <a:solidFill>
                  <a:srgbClr val="5271FF"/>
                </a:solidFill>
                <a:latin typeface="Arialle Bold"/>
                <a:hlinkClick r:id="rId3" tooltip="https://njit.service-now.com/sp?id=kb_article_view&amp;sysparm_article=KB0010453"/>
              </a:rPr>
              <a:t>Panopto</a:t>
            </a:r>
            <a:r>
              <a:rPr lang="en-US" u="sng" dirty="0">
                <a:solidFill>
                  <a:srgbClr val="5271FF"/>
                </a:solidFill>
                <a:latin typeface="Arialle Bold"/>
                <a:hlinkClick r:id="rId3" tooltip="https://njit.service-now.com/sp?id=kb_article_view&amp;sysparm_article=KB0010453"/>
              </a:rPr>
              <a:t> Capture</a:t>
            </a:r>
            <a:r>
              <a:rPr lang="en-US" dirty="0">
                <a:solidFill>
                  <a:srgbClr val="000000"/>
                </a:solidFill>
                <a:latin typeface="Arialle"/>
              </a:rPr>
              <a:t>. </a:t>
            </a:r>
            <a:r>
              <a:rPr lang="en-US" dirty="0" err="1">
                <a:solidFill>
                  <a:srgbClr val="000000"/>
                </a:solidFill>
                <a:latin typeface="Arialle"/>
              </a:rPr>
              <a:t>Panopto</a:t>
            </a:r>
            <a:r>
              <a:rPr lang="en-US" dirty="0">
                <a:solidFill>
                  <a:srgbClr val="000000"/>
                </a:solidFill>
                <a:latin typeface="Arialle"/>
              </a:rPr>
              <a:t> Recorder is a web browser based recorder, allowing users to record without the need to install software. </a:t>
            </a:r>
            <a:r>
              <a:rPr lang="en-US" dirty="0" err="1">
                <a:solidFill>
                  <a:srgbClr val="000000"/>
                </a:solidFill>
                <a:latin typeface="Arialle"/>
              </a:rPr>
              <a:t>Panopto</a:t>
            </a:r>
            <a:r>
              <a:rPr lang="en-US" dirty="0">
                <a:solidFill>
                  <a:srgbClr val="000000"/>
                </a:solidFill>
                <a:latin typeface="Arialle"/>
              </a:rPr>
              <a:t> Capture is a screen capturing software. </a:t>
            </a:r>
          </a:p>
        </p:txBody>
      </p:sp>
      <p:pic>
        <p:nvPicPr>
          <p:cNvPr id="9" name="Picture 7" descr="Panopto Interface">
            <a:extLst>
              <a:ext uri="{FF2B5EF4-FFF2-40B4-BE49-F238E27FC236}">
                <a16:creationId xmlns:a16="http://schemas.microsoft.com/office/drawing/2014/main" id="{6AEE60D3-A421-4804-9CB7-DB950333D937}"/>
              </a:ext>
            </a:extLst>
          </p:cNvPr>
          <p:cNvPicPr>
            <a:picLocks noChangeAspect="1"/>
          </p:cNvPicPr>
          <p:nvPr/>
        </p:nvPicPr>
        <p:blipFill>
          <a:blip r:embed="rId4"/>
          <a:srcRect t="15242" b="15242"/>
          <a:stretch>
            <a:fillRect/>
          </a:stretch>
        </p:blipFill>
        <p:spPr>
          <a:xfrm>
            <a:off x="329826" y="2287516"/>
            <a:ext cx="4685164" cy="2866095"/>
          </a:xfrm>
          <a:prstGeom prst="rect">
            <a:avLst/>
          </a:prstGeom>
        </p:spPr>
      </p:pic>
      <p:pic>
        <p:nvPicPr>
          <p:cNvPr id="7" name="Picture 5">
            <a:extLst>
              <a:ext uri="{FF2B5EF4-FFF2-40B4-BE49-F238E27FC236}">
                <a16:creationId xmlns:a16="http://schemas.microsoft.com/office/drawing/2014/main" id="{CDCDFC10-1736-46A7-B5FE-8BF0921E98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8727712" y="-50886"/>
            <a:ext cx="1330688" cy="1117686"/>
          </a:xfrm>
          <a:prstGeom prst="rect">
            <a:avLst/>
          </a:prstGeom>
        </p:spPr>
      </p:pic>
      <p:sp>
        <p:nvSpPr>
          <p:cNvPr id="5" name="Freeform 3">
            <a:extLst>
              <a:ext uri="{FF2B5EF4-FFF2-40B4-BE49-F238E27FC236}">
                <a16:creationId xmlns:a16="http://schemas.microsoft.com/office/drawing/2014/main" id="{75B66B60-E762-4A41-9B53-0E0596FB43CF}"/>
              </a:ext>
              <a:ext uri="{C183D7F6-B498-43B3-948B-1728B52AA6E4}">
                <adec:decorative xmlns:adec="http://schemas.microsoft.com/office/drawing/2017/decorative" val="1"/>
              </a:ext>
            </a:extLst>
          </p:cNvPr>
          <p:cNvSpPr/>
          <p:nvPr/>
        </p:nvSpPr>
        <p:spPr>
          <a:xfrm>
            <a:off x="-14681" y="2726"/>
            <a:ext cx="10059342" cy="782757"/>
          </a:xfrm>
          <a:custGeom>
            <a:avLst/>
            <a:gdLst/>
            <a:ahLst/>
            <a:cxnLst/>
            <a:rect l="l" t="t" r="r" b="b"/>
            <a:pathLst>
              <a:path w="2613901" h="214145">
                <a:moveTo>
                  <a:pt x="0" y="0"/>
                </a:moveTo>
                <a:lnTo>
                  <a:pt x="2613901" y="0"/>
                </a:lnTo>
                <a:lnTo>
                  <a:pt x="2613901" y="214145"/>
                </a:lnTo>
                <a:lnTo>
                  <a:pt x="0" y="214145"/>
                </a:lnTo>
                <a:close/>
              </a:path>
            </a:pathLst>
          </a:custGeom>
          <a:solidFill>
            <a:srgbClr val="C80000"/>
          </a:solidFill>
        </p:spPr>
      </p:sp>
      <p:sp>
        <p:nvSpPr>
          <p:cNvPr id="2" name="Title 1">
            <a:extLst>
              <a:ext uri="{FF2B5EF4-FFF2-40B4-BE49-F238E27FC236}">
                <a16:creationId xmlns:a16="http://schemas.microsoft.com/office/drawing/2014/main" id="{B216A0FC-047B-481E-B837-3D8F9B0EA2E0}"/>
              </a:ext>
            </a:extLst>
          </p:cNvPr>
          <p:cNvSpPr>
            <a:spLocks noGrp="1"/>
          </p:cNvSpPr>
          <p:nvPr>
            <p:ph type="title"/>
          </p:nvPr>
        </p:nvSpPr>
        <p:spPr>
          <a:xfrm>
            <a:off x="-3048000" y="0"/>
            <a:ext cx="8355868" cy="1316897"/>
          </a:xfrm>
        </p:spPr>
        <p:txBody>
          <a:bodyPr>
            <a:normAutofit/>
          </a:bodyPr>
          <a:lstStyle/>
          <a:p>
            <a:r>
              <a:rPr lang="en-US" dirty="0" err="1">
                <a:solidFill>
                  <a:srgbClr val="FEFEFE"/>
                </a:solidFill>
                <a:latin typeface="Open Sauce Bold"/>
              </a:rPr>
              <a:t>Panopto</a:t>
            </a:r>
            <a:br>
              <a:rPr lang="en-US" dirty="0">
                <a:solidFill>
                  <a:srgbClr val="FEFEFE"/>
                </a:solidFill>
                <a:latin typeface="Open Sauce Bold"/>
              </a:rPr>
            </a:br>
            <a:endParaRPr lang="en-US" dirty="0"/>
          </a:p>
        </p:txBody>
      </p:sp>
    </p:spTree>
    <p:extLst>
      <p:ext uri="{BB962C8B-B14F-4D97-AF65-F5344CB8AC3E}">
        <p14:creationId xmlns:p14="http://schemas.microsoft.com/office/powerpoint/2010/main" val="97408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75B66B60-E762-4A41-9B53-0E0596FB43CF}"/>
              </a:ext>
              <a:ext uri="{C183D7F6-B498-43B3-948B-1728B52AA6E4}">
                <adec:decorative xmlns:adec="http://schemas.microsoft.com/office/drawing/2017/decorative" val="1"/>
              </a:ext>
            </a:extLst>
          </p:cNvPr>
          <p:cNvSpPr/>
          <p:nvPr/>
        </p:nvSpPr>
        <p:spPr>
          <a:xfrm>
            <a:off x="0" y="0"/>
            <a:ext cx="10059342" cy="782757"/>
          </a:xfrm>
          <a:custGeom>
            <a:avLst/>
            <a:gdLst/>
            <a:ahLst/>
            <a:cxnLst/>
            <a:rect l="l" t="t" r="r" b="b"/>
            <a:pathLst>
              <a:path w="2613901" h="214145">
                <a:moveTo>
                  <a:pt x="0" y="0"/>
                </a:moveTo>
                <a:lnTo>
                  <a:pt x="2613901" y="0"/>
                </a:lnTo>
                <a:lnTo>
                  <a:pt x="2613901" y="214145"/>
                </a:lnTo>
                <a:lnTo>
                  <a:pt x="0" y="214145"/>
                </a:lnTo>
                <a:close/>
              </a:path>
            </a:pathLst>
          </a:custGeom>
          <a:solidFill>
            <a:srgbClr val="C80000"/>
          </a:solidFill>
        </p:spPr>
      </p:sp>
      <p:pic>
        <p:nvPicPr>
          <p:cNvPr id="7" name="Picture 5">
            <a:extLst>
              <a:ext uri="{FF2B5EF4-FFF2-40B4-BE49-F238E27FC236}">
                <a16:creationId xmlns:a16="http://schemas.microsoft.com/office/drawing/2014/main" id="{CDCDFC10-1736-46A7-B5FE-8BF0921E98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8727712" y="-79336"/>
            <a:ext cx="1330688" cy="1330688"/>
          </a:xfrm>
          <a:prstGeom prst="rect">
            <a:avLst/>
          </a:prstGeom>
        </p:spPr>
      </p:pic>
      <p:sp>
        <p:nvSpPr>
          <p:cNvPr id="16" name="TextBox 19">
            <a:extLst>
              <a:ext uri="{FF2B5EF4-FFF2-40B4-BE49-F238E27FC236}">
                <a16:creationId xmlns:a16="http://schemas.microsoft.com/office/drawing/2014/main" id="{96142975-909D-4568-BCD0-43F6DA029CCF}"/>
              </a:ext>
            </a:extLst>
          </p:cNvPr>
          <p:cNvSpPr txBox="1"/>
          <p:nvPr/>
        </p:nvSpPr>
        <p:spPr>
          <a:xfrm>
            <a:off x="820690" y="4406093"/>
            <a:ext cx="9144000" cy="3688189"/>
          </a:xfrm>
          <a:prstGeom prst="rect">
            <a:avLst/>
          </a:prstGeom>
        </p:spPr>
        <p:txBody>
          <a:bodyPr wrap="square" lIns="0" tIns="0" rIns="0" bIns="0" rtlCol="0" anchor="t">
            <a:spAutoFit/>
          </a:bodyPr>
          <a:lstStyle/>
          <a:p>
            <a:pPr>
              <a:lnSpc>
                <a:spcPct val="150000"/>
              </a:lnSpc>
            </a:pPr>
            <a:r>
              <a:rPr lang="en-US" dirty="0">
                <a:solidFill>
                  <a:srgbClr val="000000"/>
                </a:solidFill>
                <a:latin typeface="Arialle Bold"/>
              </a:rPr>
              <a:t>Want Access to Zoom?</a:t>
            </a:r>
          </a:p>
          <a:p>
            <a:pPr marL="194310" lvl="1" indent="-97155">
              <a:lnSpc>
                <a:spcPct val="150000"/>
              </a:lnSpc>
              <a:buFont typeface="Arial"/>
              <a:buChar char="•"/>
            </a:pPr>
            <a:r>
              <a:rPr lang="en-US" dirty="0">
                <a:solidFill>
                  <a:srgbClr val="000000"/>
                </a:solidFill>
                <a:latin typeface="Arialle"/>
              </a:rPr>
              <a:t>Claim your Zoom account by signing in at </a:t>
            </a:r>
            <a:r>
              <a:rPr lang="en-US" u="sng" dirty="0">
                <a:solidFill>
                  <a:srgbClr val="5271FF"/>
                </a:solidFill>
                <a:latin typeface="Arialle Bold"/>
                <a:hlinkClick r:id="rId4" tooltip="http://zoom.us"/>
              </a:rPr>
              <a:t>zoom.us</a:t>
            </a:r>
            <a:r>
              <a:rPr lang="en-US" dirty="0">
                <a:solidFill>
                  <a:srgbClr val="000000"/>
                </a:solidFill>
                <a:latin typeface="Arialle"/>
              </a:rPr>
              <a:t> or downloading the app at zoom.us/download. Use the "SSO" option and the company domain </a:t>
            </a:r>
            <a:r>
              <a:rPr lang="en-US" dirty="0">
                <a:solidFill>
                  <a:srgbClr val="000000"/>
                </a:solidFill>
                <a:latin typeface="Arialle Bold"/>
              </a:rPr>
              <a:t>njit-edu.zoom.us</a:t>
            </a:r>
            <a:r>
              <a:rPr lang="en-US" dirty="0">
                <a:solidFill>
                  <a:srgbClr val="000000"/>
                </a:solidFill>
                <a:latin typeface="Arialle"/>
              </a:rPr>
              <a:t>.</a:t>
            </a:r>
          </a:p>
          <a:p>
            <a:pPr>
              <a:lnSpc>
                <a:spcPct val="150000"/>
              </a:lnSpc>
            </a:pPr>
            <a:r>
              <a:rPr lang="en-US" dirty="0">
                <a:solidFill>
                  <a:srgbClr val="000000"/>
                </a:solidFill>
                <a:latin typeface="Arialle Bold"/>
              </a:rPr>
              <a:t>Want Zoom in Your Canvas Course?</a:t>
            </a:r>
          </a:p>
          <a:p>
            <a:pPr marL="194310" lvl="1" indent="-97155">
              <a:lnSpc>
                <a:spcPct val="150000"/>
              </a:lnSpc>
              <a:buFont typeface="Arial"/>
              <a:buChar char="•"/>
            </a:pPr>
            <a:r>
              <a:rPr lang="en-US" dirty="0">
                <a:solidFill>
                  <a:srgbClr val="000000"/>
                </a:solidFill>
                <a:latin typeface="Arialle"/>
              </a:rPr>
              <a:t>Complete step 1 above.</a:t>
            </a:r>
          </a:p>
          <a:p>
            <a:pPr marL="194310" lvl="1" indent="-97155">
              <a:lnSpc>
                <a:spcPct val="150000"/>
              </a:lnSpc>
              <a:buFont typeface="Arial"/>
              <a:buChar char="•"/>
            </a:pPr>
            <a:r>
              <a:rPr lang="en-US" dirty="0">
                <a:solidFill>
                  <a:srgbClr val="000000"/>
                </a:solidFill>
                <a:latin typeface="Arialle"/>
              </a:rPr>
              <a:t>Go to </a:t>
            </a:r>
            <a:r>
              <a:rPr lang="en-US" u="sng" dirty="0">
                <a:solidFill>
                  <a:srgbClr val="5271FF"/>
                </a:solidFill>
                <a:latin typeface="Arialle Bold"/>
                <a:hlinkClick r:id="rId5" tooltip="http://help.njit.edu"/>
              </a:rPr>
              <a:t>help.njit.edu</a:t>
            </a:r>
            <a:r>
              <a:rPr lang="en-US" dirty="0">
                <a:solidFill>
                  <a:srgbClr val="000000"/>
                </a:solidFill>
                <a:latin typeface="Arialle"/>
              </a:rPr>
              <a:t> and click "Request Something" to request the Zoom integration be installed in your course. </a:t>
            </a:r>
          </a:p>
          <a:p>
            <a:pPr>
              <a:lnSpc>
                <a:spcPct val="150000"/>
              </a:lnSpc>
            </a:pPr>
            <a:r>
              <a:rPr lang="en-US" dirty="0">
                <a:solidFill>
                  <a:srgbClr val="000000"/>
                </a:solidFill>
                <a:latin typeface="Arialle Bold"/>
              </a:rPr>
              <a:t>Having Issues with Zoom Access?</a:t>
            </a:r>
          </a:p>
          <a:p>
            <a:pPr marL="194310" lvl="1" indent="-97155">
              <a:lnSpc>
                <a:spcPct val="150000"/>
              </a:lnSpc>
              <a:buFont typeface="Arial"/>
              <a:buChar char="•"/>
            </a:pPr>
            <a:r>
              <a:rPr lang="en-US" dirty="0">
                <a:solidFill>
                  <a:srgbClr val="000000"/>
                </a:solidFill>
                <a:latin typeface="Arialle"/>
              </a:rPr>
              <a:t>Reach out to </a:t>
            </a:r>
            <a:r>
              <a:rPr lang="en-US" u="sng" dirty="0">
                <a:solidFill>
                  <a:srgbClr val="5271FF"/>
                </a:solidFill>
                <a:latin typeface="Arialle Bold"/>
                <a:hlinkClick r:id="rId5" tooltip="http://help.njit.edu"/>
              </a:rPr>
              <a:t>help.njit.edu</a:t>
            </a:r>
            <a:r>
              <a:rPr lang="en-US" dirty="0">
                <a:solidFill>
                  <a:srgbClr val="000000"/>
                </a:solidFill>
                <a:latin typeface="Arialle"/>
              </a:rPr>
              <a:t> with all the details. </a:t>
            </a:r>
          </a:p>
        </p:txBody>
      </p:sp>
      <p:sp>
        <p:nvSpPr>
          <p:cNvPr id="15" name="TextBox 20">
            <a:extLst>
              <a:ext uri="{FF2B5EF4-FFF2-40B4-BE49-F238E27FC236}">
                <a16:creationId xmlns:a16="http://schemas.microsoft.com/office/drawing/2014/main" id="{30D7F8E8-BE30-4C13-966C-7193E6DC7DF9}"/>
              </a:ext>
            </a:extLst>
          </p:cNvPr>
          <p:cNvSpPr txBox="1"/>
          <p:nvPr/>
        </p:nvSpPr>
        <p:spPr>
          <a:xfrm>
            <a:off x="3276600" y="1433276"/>
            <a:ext cx="5984955" cy="2769989"/>
          </a:xfrm>
          <a:prstGeom prst="rect">
            <a:avLst/>
          </a:prstGeom>
        </p:spPr>
        <p:txBody>
          <a:bodyPr wrap="square" lIns="0" tIns="0" rIns="0" bIns="0" rtlCol="0" anchor="t">
            <a:spAutoFit/>
          </a:bodyPr>
          <a:lstStyle/>
          <a:p>
            <a:r>
              <a:rPr lang="en-US" dirty="0">
                <a:solidFill>
                  <a:srgbClr val="000000"/>
                </a:solidFill>
                <a:latin typeface="Arialle Bold"/>
              </a:rPr>
              <a:t>Zoom </a:t>
            </a:r>
            <a:r>
              <a:rPr lang="en-US" dirty="0">
                <a:solidFill>
                  <a:srgbClr val="000000"/>
                </a:solidFill>
                <a:latin typeface="Arialle"/>
              </a:rPr>
              <a:t>is a cloud-based video conferencing service that allows users to virtually meet with others, either by video, audio only, or both. Having become popular during the COVID-19 pandemic, it is now wildly used to deliver instructional content online. </a:t>
            </a:r>
          </a:p>
          <a:p>
            <a:endParaRPr lang="en-US" dirty="0">
              <a:solidFill>
                <a:srgbClr val="000000"/>
              </a:solidFill>
              <a:latin typeface="Arialle"/>
            </a:endParaRPr>
          </a:p>
          <a:p>
            <a:r>
              <a:rPr lang="en-US" dirty="0">
                <a:solidFill>
                  <a:srgbClr val="000000"/>
                </a:solidFill>
                <a:latin typeface="Arialle"/>
              </a:rPr>
              <a:t>The IST division has licensed Zoom for both NJIT community users. All NJIT users will have an enterprise account available to them with all included features being made available as well. </a:t>
            </a:r>
          </a:p>
        </p:txBody>
      </p:sp>
      <p:pic>
        <p:nvPicPr>
          <p:cNvPr id="12" name="Picture 13" descr="Sign In Using SSO to ZOOM">
            <a:extLst>
              <a:ext uri="{FF2B5EF4-FFF2-40B4-BE49-F238E27FC236}">
                <a16:creationId xmlns:a16="http://schemas.microsoft.com/office/drawing/2014/main" id="{BE630A2C-EB8F-42FD-B5A7-683A12209346}"/>
              </a:ext>
            </a:extLst>
          </p:cNvPr>
          <p:cNvPicPr>
            <a:picLocks noChangeAspect="1"/>
          </p:cNvPicPr>
          <p:nvPr/>
        </p:nvPicPr>
        <p:blipFill>
          <a:blip r:embed="rId6"/>
          <a:srcRect t="627" b="627"/>
          <a:stretch>
            <a:fillRect/>
          </a:stretch>
        </p:blipFill>
        <p:spPr>
          <a:xfrm>
            <a:off x="703076" y="1325498"/>
            <a:ext cx="2240151" cy="2869261"/>
          </a:xfrm>
          <a:prstGeom prst="rect">
            <a:avLst/>
          </a:prstGeom>
        </p:spPr>
      </p:pic>
      <p:sp>
        <p:nvSpPr>
          <p:cNvPr id="2" name="Title 1">
            <a:extLst>
              <a:ext uri="{FF2B5EF4-FFF2-40B4-BE49-F238E27FC236}">
                <a16:creationId xmlns:a16="http://schemas.microsoft.com/office/drawing/2014/main" id="{B216A0FC-047B-481E-B837-3D8F9B0EA2E0}"/>
              </a:ext>
            </a:extLst>
          </p:cNvPr>
          <p:cNvSpPr>
            <a:spLocks noGrp="1"/>
          </p:cNvSpPr>
          <p:nvPr>
            <p:ph type="title"/>
          </p:nvPr>
        </p:nvSpPr>
        <p:spPr>
          <a:xfrm>
            <a:off x="-3357244" y="0"/>
            <a:ext cx="8355868" cy="917770"/>
          </a:xfrm>
        </p:spPr>
        <p:txBody>
          <a:bodyPr>
            <a:normAutofit/>
          </a:bodyPr>
          <a:lstStyle/>
          <a:p>
            <a:r>
              <a:rPr lang="en-US" dirty="0">
                <a:solidFill>
                  <a:srgbClr val="FEFEFE"/>
                </a:solidFill>
                <a:latin typeface="Open Sauce Bold"/>
              </a:rPr>
              <a:t>Zoom</a:t>
            </a:r>
            <a:endParaRPr lang="en-US" dirty="0"/>
          </a:p>
        </p:txBody>
      </p:sp>
    </p:spTree>
    <p:extLst>
      <p:ext uri="{BB962C8B-B14F-4D97-AF65-F5344CB8AC3E}">
        <p14:creationId xmlns:p14="http://schemas.microsoft.com/office/powerpoint/2010/main" val="57007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23063" y="720065"/>
            <a:ext cx="9935337" cy="441143"/>
          </a:xfrm>
          <a:custGeom>
            <a:avLst/>
            <a:gdLst/>
            <a:ahLst/>
            <a:cxnLst/>
            <a:rect l="l" t="t" r="r" b="b"/>
            <a:pathLst>
              <a:path w="2845618" h="205034">
                <a:moveTo>
                  <a:pt x="0" y="0"/>
                </a:moveTo>
                <a:lnTo>
                  <a:pt x="2845618" y="0"/>
                </a:lnTo>
                <a:lnTo>
                  <a:pt x="2845618" y="205034"/>
                </a:lnTo>
                <a:lnTo>
                  <a:pt x="0" y="205034"/>
                </a:lnTo>
                <a:close/>
              </a:path>
            </a:pathLst>
          </a:custGeom>
          <a:solidFill>
            <a:srgbClr val="C80000"/>
          </a:solidFill>
        </p:spPr>
      </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8892540" y="720065"/>
            <a:ext cx="1165860" cy="1165860"/>
          </a:xfrm>
          <a:prstGeom prst="rect">
            <a:avLst/>
          </a:prstGeom>
        </p:spPr>
      </p:pic>
      <p:pic>
        <p:nvPicPr>
          <p:cNvPr id="21" name="Picture 8" descr="Show Your Work Feature in Respondus">
            <a:extLst>
              <a:ext uri="{FF2B5EF4-FFF2-40B4-BE49-F238E27FC236}">
                <a16:creationId xmlns:a16="http://schemas.microsoft.com/office/drawing/2014/main" id="{7506E2CD-A89F-4ADC-B5A5-DB3E8EF62B9E}"/>
              </a:ext>
            </a:extLst>
          </p:cNvPr>
          <p:cNvPicPr>
            <a:picLocks noChangeAspect="1"/>
          </p:cNvPicPr>
          <p:nvPr/>
        </p:nvPicPr>
        <p:blipFill>
          <a:blip r:embed="rId4"/>
          <a:srcRect l="1756" r="1756"/>
          <a:stretch>
            <a:fillRect/>
          </a:stretch>
        </p:blipFill>
        <p:spPr>
          <a:xfrm>
            <a:off x="4930694" y="7089589"/>
            <a:ext cx="4644201" cy="2595077"/>
          </a:xfrm>
          <a:prstGeom prst="rect">
            <a:avLst/>
          </a:prstGeom>
        </p:spPr>
      </p:pic>
      <p:pic>
        <p:nvPicPr>
          <p:cNvPr id="24" name="Picture 11" descr="Arrow pointing from Show your work dashboard to the student example">
            <a:extLst>
              <a:ext uri="{FF2B5EF4-FFF2-40B4-BE49-F238E27FC236}">
                <a16:creationId xmlns:a16="http://schemas.microsoft.com/office/drawing/2014/main" id="{A4ED80E5-D475-4356-AF6E-53B817D4E4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965393">
            <a:off x="6088940" y="6380619"/>
            <a:ext cx="1155262" cy="349662"/>
          </a:xfrm>
          <a:prstGeom prst="rect">
            <a:avLst/>
          </a:prstGeom>
        </p:spPr>
      </p:pic>
      <p:pic>
        <p:nvPicPr>
          <p:cNvPr id="23" name="Picture 10" descr="Respondus dashboard for Student Response">
            <a:extLst>
              <a:ext uri="{FF2B5EF4-FFF2-40B4-BE49-F238E27FC236}">
                <a16:creationId xmlns:a16="http://schemas.microsoft.com/office/drawing/2014/main" id="{2229D5F0-D570-415C-BA1D-C282181F6AA0}"/>
              </a:ext>
            </a:extLst>
          </p:cNvPr>
          <p:cNvPicPr>
            <a:picLocks noChangeAspect="1"/>
          </p:cNvPicPr>
          <p:nvPr/>
        </p:nvPicPr>
        <p:blipFill>
          <a:blip r:embed="rId7"/>
          <a:srcRect t="17431" b="17431"/>
          <a:stretch>
            <a:fillRect/>
          </a:stretch>
        </p:blipFill>
        <p:spPr>
          <a:xfrm>
            <a:off x="4876800" y="3540795"/>
            <a:ext cx="4751992" cy="3159029"/>
          </a:xfrm>
          <a:prstGeom prst="rect">
            <a:avLst/>
          </a:prstGeom>
        </p:spPr>
      </p:pic>
      <p:sp>
        <p:nvSpPr>
          <p:cNvPr id="18" name="TextBox 18"/>
          <p:cNvSpPr txBox="1"/>
          <p:nvPr/>
        </p:nvSpPr>
        <p:spPr>
          <a:xfrm>
            <a:off x="171709" y="11090623"/>
            <a:ext cx="9144000" cy="1661993"/>
          </a:xfrm>
          <a:prstGeom prst="rect">
            <a:avLst/>
          </a:prstGeom>
        </p:spPr>
        <p:txBody>
          <a:bodyPr wrap="square" lIns="0" tIns="0" rIns="0" bIns="0" rtlCol="0" anchor="t">
            <a:spAutoFit/>
          </a:bodyPr>
          <a:lstStyle/>
          <a:p>
            <a:pPr algn="just"/>
            <a:r>
              <a:rPr lang="en-US" dirty="0">
                <a:solidFill>
                  <a:srgbClr val="000000"/>
                </a:solidFill>
                <a:latin typeface="Arialle"/>
              </a:rPr>
              <a:t>This feature can be useful for a number of subjects, such as mathematics, physics, chemistry and more. Any exams that require some form of written work can benefit from this feature. This cuts out the need to create a secondary assignment for students to submit to and stores all information in a single area for the instructor to review. For more information on how to enable this feature for your Lockdown Browser exam and how to use it, please visit the IST Knowledge Base article, </a:t>
            </a:r>
            <a:r>
              <a:rPr lang="en-US" u="sng" dirty="0">
                <a:solidFill>
                  <a:srgbClr val="5271FF"/>
                </a:solidFill>
                <a:latin typeface="Arialle Bold"/>
                <a:hlinkClick r:id="rId8" tooltip="https://njit.service-now.com/sp?id=kb_article_view&amp;sysparm_article=KB0010222"/>
              </a:rPr>
              <a:t>Instructors: Using </a:t>
            </a:r>
            <a:r>
              <a:rPr lang="en-US" u="sng" dirty="0" err="1">
                <a:solidFill>
                  <a:srgbClr val="5271FF"/>
                </a:solidFill>
                <a:latin typeface="Arialle Bold"/>
                <a:hlinkClick r:id="rId8" tooltip="https://njit.service-now.com/sp?id=kb_article_view&amp;sysparm_article=KB0010222"/>
              </a:rPr>
              <a:t>Respondus</a:t>
            </a:r>
            <a:r>
              <a:rPr lang="en-US" dirty="0">
                <a:solidFill>
                  <a:srgbClr val="000000"/>
                </a:solidFill>
                <a:latin typeface="Arialle"/>
              </a:rPr>
              <a:t>. </a:t>
            </a:r>
          </a:p>
        </p:txBody>
      </p:sp>
      <p:sp>
        <p:nvSpPr>
          <p:cNvPr id="16" name="TextBox 16"/>
          <p:cNvSpPr txBox="1"/>
          <p:nvPr/>
        </p:nvSpPr>
        <p:spPr>
          <a:xfrm>
            <a:off x="185564" y="6798470"/>
            <a:ext cx="4343401" cy="4154984"/>
          </a:xfrm>
          <a:prstGeom prst="rect">
            <a:avLst/>
          </a:prstGeom>
        </p:spPr>
        <p:txBody>
          <a:bodyPr wrap="square" lIns="0" tIns="0" rIns="0" bIns="0" rtlCol="0" anchor="t">
            <a:spAutoFit/>
          </a:bodyPr>
          <a:lstStyle/>
          <a:p>
            <a:pPr algn="just"/>
            <a:r>
              <a:rPr lang="en-US" dirty="0">
                <a:solidFill>
                  <a:srgbClr val="000000"/>
                </a:solidFill>
                <a:latin typeface="Arialle"/>
              </a:rPr>
              <a:t>It is recommended to notify students ahead of time that written work will be required at the end of the exam. Instructors can make an ungraded practice exam in their courses to give students the opportunity to see what to expect prior to the real exam. The quality of the photos taken will depend on several factors, such as the resolution of the student's webcam, their handwriting, or how close they hold their work to the webcam. With this information in mind, instructors may want to provide specific instructions regarding how close to the camera students should present their work. </a:t>
            </a:r>
          </a:p>
        </p:txBody>
      </p:sp>
      <p:sp>
        <p:nvSpPr>
          <p:cNvPr id="17" name="TextBox 17"/>
          <p:cNvSpPr txBox="1"/>
          <p:nvPr/>
        </p:nvSpPr>
        <p:spPr>
          <a:xfrm>
            <a:off x="185564" y="3141451"/>
            <a:ext cx="4445901" cy="3600986"/>
          </a:xfrm>
          <a:prstGeom prst="rect">
            <a:avLst/>
          </a:prstGeom>
        </p:spPr>
        <p:txBody>
          <a:bodyPr wrap="square" lIns="0" tIns="0" rIns="0" bIns="0" rtlCol="0" anchor="t">
            <a:spAutoFit/>
          </a:bodyPr>
          <a:lstStyle/>
          <a:p>
            <a:pPr algn="just"/>
            <a:r>
              <a:rPr lang="en-US" dirty="0">
                <a:solidFill>
                  <a:srgbClr val="000000"/>
                </a:solidFill>
                <a:latin typeface="Arialle"/>
              </a:rPr>
              <a:t>With the new </a:t>
            </a:r>
            <a:r>
              <a:rPr lang="en-US" dirty="0">
                <a:solidFill>
                  <a:srgbClr val="000000"/>
                </a:solidFill>
                <a:latin typeface="Arialle Bold"/>
              </a:rPr>
              <a:t>"Show Your Work" </a:t>
            </a:r>
            <a:r>
              <a:rPr lang="en-US" dirty="0">
                <a:solidFill>
                  <a:srgbClr val="000000"/>
                </a:solidFill>
                <a:latin typeface="Arialle"/>
              </a:rPr>
              <a:t>feature, instructors can now require students to submit photos of their written work at the end of their Lockdown Browser exam. This feature will require the use of a webcam in order to collect a student's written work. After a student submits their exam attempt, they will then be prompted to present and take photos of any written work that they have done to complete the exam. These images will then appear in the </a:t>
            </a:r>
            <a:r>
              <a:rPr lang="en-US" dirty="0" err="1">
                <a:solidFill>
                  <a:srgbClr val="000000"/>
                </a:solidFill>
                <a:latin typeface="Arialle"/>
              </a:rPr>
              <a:t>Respondus</a:t>
            </a:r>
            <a:r>
              <a:rPr lang="en-US" dirty="0">
                <a:solidFill>
                  <a:srgbClr val="000000"/>
                </a:solidFill>
                <a:latin typeface="Arialle"/>
              </a:rPr>
              <a:t> Lockdown Browser dashboard in Canvas for instructors to review. </a:t>
            </a:r>
          </a:p>
        </p:txBody>
      </p:sp>
      <p:sp>
        <p:nvSpPr>
          <p:cNvPr id="6" name="TextBox 6"/>
          <p:cNvSpPr txBox="1"/>
          <p:nvPr/>
        </p:nvSpPr>
        <p:spPr>
          <a:xfrm>
            <a:off x="185564" y="1335897"/>
            <a:ext cx="9187035" cy="1661993"/>
          </a:xfrm>
          <a:prstGeom prst="rect">
            <a:avLst/>
          </a:prstGeom>
        </p:spPr>
        <p:txBody>
          <a:bodyPr wrap="square" lIns="0" tIns="0" rIns="0" bIns="0" rtlCol="0" anchor="t">
            <a:spAutoFit/>
          </a:bodyPr>
          <a:lstStyle/>
          <a:p>
            <a:pPr algn="just"/>
            <a:r>
              <a:rPr lang="en-US" dirty="0">
                <a:solidFill>
                  <a:srgbClr val="000000"/>
                </a:solidFill>
                <a:latin typeface="Arialle"/>
              </a:rPr>
              <a:t>Exams are always a hectic time for instructors and students alike. For some classes, delivering exams online can prove to be a challenge when it comes to collecting written work. Many have worked around this issue by creating a Canvas assignment where students would submit pictures or PDFs of their written work shortly after submitting for their exams. </a:t>
            </a:r>
            <a:r>
              <a:rPr lang="en-US" dirty="0" err="1">
                <a:solidFill>
                  <a:srgbClr val="000000"/>
                </a:solidFill>
                <a:latin typeface="Arialle"/>
              </a:rPr>
              <a:t>Respondus</a:t>
            </a:r>
            <a:r>
              <a:rPr lang="en-US" dirty="0">
                <a:solidFill>
                  <a:srgbClr val="000000"/>
                </a:solidFill>
                <a:latin typeface="Arialle"/>
              </a:rPr>
              <a:t> has developed and released a new feature to provide another alternative. </a:t>
            </a:r>
          </a:p>
        </p:txBody>
      </p:sp>
      <p:sp>
        <p:nvSpPr>
          <p:cNvPr id="14" name="TextBox 14"/>
          <p:cNvSpPr txBox="1"/>
          <p:nvPr/>
        </p:nvSpPr>
        <p:spPr>
          <a:xfrm>
            <a:off x="228600" y="822528"/>
            <a:ext cx="5060577" cy="293542"/>
          </a:xfrm>
          <a:prstGeom prst="rect">
            <a:avLst/>
          </a:prstGeom>
        </p:spPr>
        <p:txBody>
          <a:bodyPr lIns="0" tIns="0" rIns="0" bIns="0" rtlCol="0" anchor="t">
            <a:spAutoFit/>
          </a:bodyPr>
          <a:lstStyle/>
          <a:p>
            <a:pPr>
              <a:lnSpc>
                <a:spcPts val="2520"/>
              </a:lnSpc>
            </a:pPr>
            <a:r>
              <a:rPr lang="en-US" dirty="0">
                <a:solidFill>
                  <a:srgbClr val="FEFEFE"/>
                </a:solidFill>
                <a:latin typeface="Open Sauce"/>
              </a:rPr>
              <a:t>Show your work with Lockdown Browser</a:t>
            </a:r>
          </a:p>
        </p:txBody>
      </p:sp>
      <p:sp>
        <p:nvSpPr>
          <p:cNvPr id="26" name="Title 25">
            <a:extLst>
              <a:ext uri="{FF2B5EF4-FFF2-40B4-BE49-F238E27FC236}">
                <a16:creationId xmlns:a16="http://schemas.microsoft.com/office/drawing/2014/main" id="{1FBA46F2-D192-4FC6-8405-73773C7F84CA}"/>
              </a:ext>
            </a:extLst>
          </p:cNvPr>
          <p:cNvSpPr>
            <a:spLocks noGrp="1"/>
          </p:cNvSpPr>
          <p:nvPr>
            <p:ph type="title"/>
          </p:nvPr>
        </p:nvSpPr>
        <p:spPr>
          <a:xfrm>
            <a:off x="-4191000" y="-14014"/>
            <a:ext cx="10650071" cy="857250"/>
          </a:xfrm>
        </p:spPr>
        <p:txBody>
          <a:bodyPr/>
          <a:lstStyle/>
          <a:p>
            <a:r>
              <a:rPr lang="en-US" dirty="0">
                <a:solidFill>
                  <a:srgbClr val="C00000"/>
                </a:solidFill>
                <a:latin typeface="Arialle Bold" panose="020B0604020202020204" charset="0"/>
                <a:ea typeface="Arialle Bold" panose="020B0604020202020204" charset="0"/>
                <a:cs typeface="Arialle Bold" panose="020B0604020202020204" charset="0"/>
              </a:rPr>
              <a:t>TECH TIP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E72357F-1A5F-4BAF-A394-ACA030896A49}"/>
              </a:ext>
            </a:extLst>
          </p:cNvPr>
          <p:cNvSpPr>
            <a:spLocks noGrp="1"/>
          </p:cNvSpPr>
          <p:nvPr>
            <p:ph type="title"/>
          </p:nvPr>
        </p:nvSpPr>
        <p:spPr>
          <a:xfrm>
            <a:off x="-228600" y="3292249"/>
            <a:ext cx="10650071" cy="857250"/>
          </a:xfrm>
        </p:spPr>
        <p:txBody>
          <a:bodyPr>
            <a:normAutofit/>
          </a:bodyPr>
          <a:lstStyle/>
          <a:p>
            <a:r>
              <a:rPr lang="en-US" dirty="0">
                <a:solidFill>
                  <a:srgbClr val="FFFFFF"/>
                </a:solidFill>
                <a:latin typeface="Arial Black" panose="020B0A04020102020204" pitchFamily="34" charset="0"/>
              </a:rPr>
              <a:t>THANK YOU FOR READING!</a:t>
            </a:r>
            <a:endParaRPr lang="en-US" dirty="0">
              <a:latin typeface="Arial Black" panose="020B0A04020102020204" pitchFamily="34" charset="0"/>
            </a:endParaRPr>
          </a:p>
        </p:txBody>
      </p:sp>
      <p:pic>
        <p:nvPicPr>
          <p:cNvPr id="6" name="Picture 6">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rot="-819532">
            <a:off x="2839009" y="4337300"/>
            <a:ext cx="1471749" cy="1471749"/>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1260241">
            <a:off x="5957569" y="4487921"/>
            <a:ext cx="1270041" cy="1270041"/>
          </a:xfrm>
          <a:prstGeom prst="rect">
            <a:avLst/>
          </a:prstGeom>
        </p:spPr>
      </p:pic>
      <p:sp>
        <p:nvSpPr>
          <p:cNvPr id="4" name="TextBox 4"/>
          <p:cNvSpPr txBox="1"/>
          <p:nvPr/>
        </p:nvSpPr>
        <p:spPr>
          <a:xfrm>
            <a:off x="2916818" y="6121865"/>
            <a:ext cx="5007982" cy="620939"/>
          </a:xfrm>
          <a:prstGeom prst="rect">
            <a:avLst/>
          </a:prstGeom>
        </p:spPr>
        <p:txBody>
          <a:bodyPr lIns="0" tIns="0" rIns="0" bIns="0" rtlCol="0" anchor="t">
            <a:spAutoFit/>
          </a:bodyPr>
          <a:lstStyle/>
          <a:p>
            <a:pPr algn="ctr">
              <a:lnSpc>
                <a:spcPts val="1625"/>
              </a:lnSpc>
            </a:pPr>
            <a:r>
              <a:rPr lang="en-US" spc="125" dirty="0">
                <a:solidFill>
                  <a:srgbClr val="FFFFFF"/>
                </a:solidFill>
                <a:latin typeface="Luthier"/>
              </a:rPr>
              <a:t>We would like to express our sincerest gratitude for all that you do for the NJIT community.</a:t>
            </a:r>
          </a:p>
        </p:txBody>
      </p:sp>
      <p:sp>
        <p:nvSpPr>
          <p:cNvPr id="5" name="TextBox 5"/>
          <p:cNvSpPr txBox="1"/>
          <p:nvPr/>
        </p:nvSpPr>
        <p:spPr>
          <a:xfrm>
            <a:off x="2916818" y="7401401"/>
            <a:ext cx="5007982" cy="1441677"/>
          </a:xfrm>
          <a:prstGeom prst="rect">
            <a:avLst/>
          </a:prstGeom>
        </p:spPr>
        <p:txBody>
          <a:bodyPr lIns="0" tIns="0" rIns="0" bIns="0" rtlCol="0" anchor="t">
            <a:spAutoFit/>
          </a:bodyPr>
          <a:lstStyle/>
          <a:p>
            <a:pPr algn="ctr">
              <a:lnSpc>
                <a:spcPts val="1625"/>
              </a:lnSpc>
            </a:pPr>
            <a:r>
              <a:rPr lang="en-US" spc="112" dirty="0">
                <a:solidFill>
                  <a:srgbClr val="FFFFFF"/>
                </a:solidFill>
                <a:latin typeface="Luthier Bold"/>
              </a:rPr>
              <a:t>WOULD YOU LIKE TO SEE SOMETHING SPECIFIC IN THIS NEWSLETTER OR AS A WEBINAR IN THE TWT SERIES?</a:t>
            </a:r>
          </a:p>
          <a:p>
            <a:pPr algn="ctr">
              <a:lnSpc>
                <a:spcPts val="1625"/>
              </a:lnSpc>
            </a:pPr>
            <a:endParaRPr lang="en-US" spc="112" dirty="0">
              <a:solidFill>
                <a:srgbClr val="FFFFFF"/>
              </a:solidFill>
              <a:latin typeface="Luthier Bold"/>
            </a:endParaRPr>
          </a:p>
          <a:p>
            <a:pPr algn="ctr">
              <a:lnSpc>
                <a:spcPts val="1625"/>
              </a:lnSpc>
            </a:pPr>
            <a:r>
              <a:rPr lang="en-US" spc="112" dirty="0">
                <a:solidFill>
                  <a:srgbClr val="FFFFFF"/>
                </a:solidFill>
                <a:latin typeface="Luthier"/>
              </a:rPr>
              <a:t>Reach out to Digital Learning at </a:t>
            </a:r>
            <a:r>
              <a:rPr lang="en-US" u="sng" spc="112" dirty="0">
                <a:solidFill>
                  <a:srgbClr val="FFFFFF"/>
                </a:solidFill>
                <a:latin typeface="Luthier Bold"/>
                <a:hlinkClick r:id="rId4" tooltip="http://help.njit.edu"/>
              </a:rPr>
              <a:t>help.njit.edu</a:t>
            </a:r>
            <a:r>
              <a:rPr lang="en-US" spc="112" dirty="0">
                <a:solidFill>
                  <a:srgbClr val="FFFFFF"/>
                </a:solidFill>
                <a:latin typeface="Luthier"/>
              </a:rPr>
              <a:t> with your questions, comments, and suggestions. </a:t>
            </a:r>
          </a:p>
        </p:txBody>
      </p:sp>
      <p:sp>
        <p:nvSpPr>
          <p:cNvPr id="8" name="TextBox 8"/>
          <p:cNvSpPr txBox="1"/>
          <p:nvPr/>
        </p:nvSpPr>
        <p:spPr>
          <a:xfrm>
            <a:off x="0" y="11353800"/>
            <a:ext cx="6324600" cy="425116"/>
          </a:xfrm>
          <a:prstGeom prst="rect">
            <a:avLst/>
          </a:prstGeom>
        </p:spPr>
        <p:txBody>
          <a:bodyPr wrap="square" lIns="0" tIns="0" rIns="0" bIns="0" rtlCol="0" anchor="t">
            <a:spAutoFit/>
          </a:bodyPr>
          <a:lstStyle/>
          <a:p>
            <a:pPr algn="ctr">
              <a:lnSpc>
                <a:spcPts val="3334"/>
              </a:lnSpc>
              <a:spcBef>
                <a:spcPct val="0"/>
              </a:spcBef>
            </a:pPr>
            <a:r>
              <a:rPr lang="en-US" sz="2800" dirty="0">
                <a:solidFill>
                  <a:srgbClr val="FFFFFF"/>
                </a:solidFill>
                <a:latin typeface="Brilliant Signature 1"/>
              </a:rPr>
              <a:t>The Office of Digital Learning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1441</Words>
  <Application>Microsoft Office PowerPoint</Application>
  <PresentationFormat>Custom</PresentationFormat>
  <Paragraphs>72</Paragraphs>
  <Slides>7</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Brilliant Signature 1</vt:lpstr>
      <vt:lpstr>Wingdings</vt:lpstr>
      <vt:lpstr>Arialle Bold</vt:lpstr>
      <vt:lpstr>Luthier Bold</vt:lpstr>
      <vt:lpstr>Arialle Bold Italics</vt:lpstr>
      <vt:lpstr>Open Sauce Bold</vt:lpstr>
      <vt:lpstr>Open Sauce</vt:lpstr>
      <vt:lpstr>Calibri</vt:lpstr>
      <vt:lpstr>Arial Black</vt:lpstr>
      <vt:lpstr>Arialle</vt:lpstr>
      <vt:lpstr>Arial</vt:lpstr>
      <vt:lpstr>Luthier</vt:lpstr>
      <vt:lpstr>Open Sauce Light</vt:lpstr>
      <vt:lpstr>Office Theme</vt:lpstr>
      <vt:lpstr>The Digital Dive </vt:lpstr>
      <vt:lpstr>Teaching with Technology Series</vt:lpstr>
      <vt:lpstr>Hypothes.is</vt:lpstr>
      <vt:lpstr>Panopto </vt:lpstr>
      <vt:lpstr>Zoom</vt:lpstr>
      <vt:lpstr>TECH TIP</vt:lpstr>
      <vt:lpstr>THANK YOU FOR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Dive 3.7.23</dc:title>
  <dc:creator>Krawiec, Justine</dc:creator>
  <cp:lastModifiedBy>Krawiec, Justine</cp:lastModifiedBy>
  <cp:revision>19</cp:revision>
  <dcterms:created xsi:type="dcterms:W3CDTF">2006-08-16T00:00:00Z</dcterms:created>
  <dcterms:modified xsi:type="dcterms:W3CDTF">2023-03-13T16:01:16Z</dcterms:modified>
  <dc:identifier>DAFbx7I4wSk</dc:identifier>
</cp:coreProperties>
</file>